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336" r:id="rId3"/>
    <p:sldId id="327" r:id="rId4"/>
    <p:sldId id="319" r:id="rId5"/>
    <p:sldId id="328" r:id="rId6"/>
    <p:sldId id="265" r:id="rId7"/>
    <p:sldId id="329" r:id="rId8"/>
    <p:sldId id="335" r:id="rId9"/>
    <p:sldId id="337" r:id="rId10"/>
    <p:sldId id="332" r:id="rId11"/>
    <p:sldId id="33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AA3C4B-8F87-4C7B-81AC-A8360BFF41D4}" v="9" dt="2024-01-22T22:03:03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2435" autoAdjust="0"/>
  </p:normalViewPr>
  <p:slideViewPr>
    <p:cSldViewPr snapToGrid="0">
      <p:cViewPr varScale="1">
        <p:scale>
          <a:sx n="61" d="100"/>
          <a:sy n="61" d="100"/>
        </p:scale>
        <p:origin x="16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EADC-334F-4C54-BF59-D0726540648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6C48-AB40-4486-A406-7D484AE4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2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EADC-334F-4C54-BF59-D0726540648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6C48-AB40-4486-A406-7D484AE4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19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EADC-334F-4C54-BF59-D0726540648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6C48-AB40-4486-A406-7D484AE4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4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EADC-334F-4C54-BF59-D0726540648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6C48-AB40-4486-A406-7D484AE4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2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EADC-334F-4C54-BF59-D0726540648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6C48-AB40-4486-A406-7D484AE4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0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EADC-334F-4C54-BF59-D0726540648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6C48-AB40-4486-A406-7D484AE4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2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EADC-334F-4C54-BF59-D0726540648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6C48-AB40-4486-A406-7D484AE4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3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EADC-334F-4C54-BF59-D0726540648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6C48-AB40-4486-A406-7D484AE4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2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EADC-334F-4C54-BF59-D0726540648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6C48-AB40-4486-A406-7D484AE4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2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EADC-334F-4C54-BF59-D0726540648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6C48-AB40-4486-A406-7D484AE4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8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1EADC-334F-4C54-BF59-D0726540648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D6C48-AB40-4486-A406-7D484AE4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32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1EADC-334F-4C54-BF59-D0726540648A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6C48-AB40-4486-A406-7D484AE40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6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Tiafwea@aol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mailto:Tiafwea@ao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D5F08B-357D-3B77-6B3A-D32F38410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kern="1200" dirty="0">
                <a:solidFill>
                  <a:srgbClr val="FFFFFF"/>
                </a:solidFill>
                <a:latin typeface="Aptos" panose="020B0004020202020204" pitchFamily="34" charset="0"/>
                <a:cs typeface="Aharoni" panose="02010803020104030203" pitchFamily="2" charset="-79"/>
              </a:rPr>
              <a:t>Welcome to our January 10 minute meeting</a:t>
            </a:r>
          </a:p>
        </p:txBody>
      </p:sp>
      <p:pic>
        <p:nvPicPr>
          <p:cNvPr id="3" name="Picture 2" descr="A blue and white logo with a megaphone and text&#10;&#10;Description automatically generated">
            <a:extLst>
              <a:ext uri="{FF2B5EF4-FFF2-40B4-BE49-F238E27FC236}">
                <a16:creationId xmlns:a16="http://schemas.microsoft.com/office/drawing/2014/main" id="{071B4883-DDEC-2EEC-9FFE-1A6894A65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393626"/>
            <a:ext cx="6780700" cy="406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28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D0C7B-CFE6-F781-1CEA-14F687A5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ptos" panose="020B0004020202020204" pitchFamily="34" charset="0"/>
              </a:rPr>
              <a:t>Upcoming Event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56575-72FE-3F1C-A93A-797ECB6D7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ptos" panose="020B0004020202020204" pitchFamily="34" charset="0"/>
              </a:rPr>
              <a:t>BLM at School week is February 5 -9</a:t>
            </a:r>
          </a:p>
          <a:p>
            <a:pPr marL="0" indent="0">
              <a:buNone/>
            </a:pPr>
            <a:r>
              <a:rPr lang="en-US" sz="2000" dirty="0">
                <a:latin typeface="Aptos" panose="020B0004020202020204" pitchFamily="34" charset="0"/>
              </a:rPr>
              <a:t>FWEA is hosting an Open House to support the week on February 1</a:t>
            </a:r>
            <a:r>
              <a:rPr lang="en-US" sz="2000" baseline="30000" dirty="0">
                <a:latin typeface="Aptos" panose="020B0004020202020204" pitchFamily="34" charset="0"/>
              </a:rPr>
              <a:t>st</a:t>
            </a:r>
            <a:r>
              <a:rPr lang="en-US" sz="2000" dirty="0">
                <a:latin typeface="Aptos" panose="020B0004020202020204" pitchFamily="34" charset="0"/>
              </a:rPr>
              <a:t> from 4:30 – 6:00 PM – sign up on the next slide!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1"/>
                </a:solidFill>
                <a:latin typeface="Aptos" panose="020B0004020202020204" pitchFamily="34" charset="0"/>
              </a:rPr>
              <a:t>Can’t make the event but still want to participate?</a:t>
            </a:r>
          </a:p>
          <a:p>
            <a:pPr marL="0" indent="0">
              <a:buNone/>
            </a:pPr>
            <a:r>
              <a:rPr lang="en-US" sz="2000" dirty="0">
                <a:latin typeface="Aptos" panose="020B0004020202020204" pitchFamily="34" charset="0"/>
              </a:rPr>
              <a:t>Scan this QR code for all the resources: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9B67CF-E1A1-3A5A-7DD0-E70EE35B61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4" r="-2" b="-2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47479B-704D-7C88-A592-484713806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052" y="4454165"/>
            <a:ext cx="2351990" cy="23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93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8CE32-067C-B1F0-C373-C3CFEC333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Autofit/>
          </a:bodyPr>
          <a:lstStyle/>
          <a:p>
            <a:r>
              <a:rPr lang="en-US" sz="3600" dirty="0"/>
              <a:t>BLM at School Week– join with FWEA members to prepare for it on February 1</a:t>
            </a:r>
            <a:r>
              <a:rPr lang="en-US" sz="3600" baseline="30000" dirty="0"/>
              <a:t>st</a:t>
            </a:r>
            <a:r>
              <a:rPr lang="en-US" sz="3600" dirty="0"/>
              <a:t>!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9083374-30DE-8F9F-80AA-FC2597FAC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Scan the QR code to sign up for our Open House on February 1</a:t>
            </a:r>
            <a:r>
              <a:rPr lang="en-US" sz="2200" baseline="30000" dirty="0"/>
              <a:t>st</a:t>
            </a:r>
            <a:r>
              <a:rPr lang="en-US" sz="2200" dirty="0"/>
              <a:t> from 4:30 – 6:00 PM to support BLM week!</a:t>
            </a:r>
          </a:p>
          <a:p>
            <a:pPr marL="0" indent="0">
              <a:buNone/>
            </a:pPr>
            <a:r>
              <a:rPr lang="en-US" sz="2200" dirty="0"/>
              <a:t>Pizza, printed materials, informal conversation with colleagues, and a free BLM t-shirt for later </a:t>
            </a:r>
            <a:r>
              <a:rPr lang="en-US" sz="2200"/>
              <a:t>in February!</a:t>
            </a:r>
            <a:endParaRPr lang="en-US" sz="2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5E7914-3269-7027-8CDF-5925C5BD73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08617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D973F-B961-C4FA-0525-4DBFB71BF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latin typeface="Aptos" panose="020B0004020202020204" pitchFamily="34" charset="0"/>
              </a:rPr>
              <a:t>REMINDER: January 26th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1E2B1-959E-ED5F-F3EE-D9C6EB101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77500" lnSpcReduction="20000"/>
          </a:bodyPr>
          <a:lstStyle/>
          <a:p>
            <a:pPr marL="0" marR="0" indent="-182880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</a:rPr>
              <a:t>January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26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</a:rPr>
              <a:t>th: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</a:rPr>
              <a:t>it's a </a:t>
            </a: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</a:rPr>
              <a:t>non-work, non-paid day off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</a:rPr>
              <a:t>for certificated staff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</a:rPr>
              <a:t>(basically it's akin to a Saturday). You can do whatever you want on that day, including sleep in! </a:t>
            </a:r>
          </a:p>
          <a:p>
            <a:pPr marL="0" marR="0" indent="-182880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</a:rPr>
              <a:t>January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26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</a:rPr>
              <a:t>th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</a:rPr>
              <a:t>for ESPs: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</a:rPr>
              <a:t>ESPs (except for 9 and 9.5 month ESPs) have January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26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ptos" panose="020B0004020202020204" pitchFamily="34" charset="0"/>
              </a:rPr>
              <a:t>th as a paid work day. (Some may want to use comp time or wellness)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  <a:p>
            <a:pPr marL="0" marR="0" indent="-182880">
              <a:spcBef>
                <a:spcPts val="120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Certificated staff: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reminder that we negotiated an additional 7.5 hours of pay that recognize January</a:t>
            </a:r>
          </a:p>
          <a:p>
            <a:endParaRPr lang="en-US" sz="2200" dirty="0"/>
          </a:p>
        </p:txBody>
      </p:sp>
      <p:pic>
        <p:nvPicPr>
          <p:cNvPr id="4" name="Picture 3" descr="A cartoon of a person with many hands&#10;&#10;Description automatically generated">
            <a:extLst>
              <a:ext uri="{FF2B5EF4-FFF2-40B4-BE49-F238E27FC236}">
                <a16:creationId xmlns:a16="http://schemas.microsoft.com/office/drawing/2014/main" id="{CE3FA8B9-C64E-00A1-4257-7A52D5041B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368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FF961C-ACD6-A51E-2ED7-80E2736C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latin typeface="Aptos" panose="020B0004020202020204" pitchFamily="34" charset="0"/>
              </a:rPr>
              <a:t>Digital 1:1s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F7BE1-ACD7-CD55-3F59-A85912428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19" y="2317283"/>
            <a:ext cx="4530898" cy="3665506"/>
          </a:xfrm>
        </p:spPr>
        <p:txBody>
          <a:bodyPr anchor="ctr">
            <a:normAutofit/>
          </a:bodyPr>
          <a:lstStyle/>
          <a:p>
            <a:r>
              <a:rPr lang="en-US" sz="2000" dirty="0">
                <a:latin typeface="Aptos" panose="020B0004020202020204" pitchFamily="34" charset="0"/>
              </a:rPr>
              <a:t>FWEA will continue to hold Digital 1:1s throughout the month of January!</a:t>
            </a:r>
          </a:p>
          <a:p>
            <a:r>
              <a:rPr lang="en-US" sz="2000" dirty="0">
                <a:latin typeface="Aptos" panose="020B0004020202020204" pitchFamily="34" charset="0"/>
              </a:rPr>
              <a:t>All sessions will be held via Zoom and are 10 minutes long!</a:t>
            </a:r>
          </a:p>
          <a:p>
            <a:r>
              <a:rPr lang="en-US" sz="2000" dirty="0">
                <a:latin typeface="Aptos" panose="020B0004020202020204" pitchFamily="34" charset="0"/>
              </a:rPr>
              <a:t>Members may use professional time, lunch or planning for these important conversations!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6E9AB0-C57E-EB25-D1AA-3CC73BFAD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32" y="2627739"/>
            <a:ext cx="5150277" cy="342727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7C71-A80B-E073-BACD-682A09725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464" y="365760"/>
            <a:ext cx="4534047" cy="1325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ptos" panose="020B0004020202020204" pitchFamily="34" charset="0"/>
              </a:rPr>
              <a:t>Remaining Listening Session Dates:</a:t>
            </a:r>
          </a:p>
        </p:txBody>
      </p:sp>
      <p:pic>
        <p:nvPicPr>
          <p:cNvPr id="6" name="Picture 5" descr="Calendar">
            <a:extLst>
              <a:ext uri="{FF2B5EF4-FFF2-40B4-BE49-F238E27FC236}">
                <a16:creationId xmlns:a16="http://schemas.microsoft.com/office/drawing/2014/main" id="{57AC47ED-059E-3E45-ECE1-C3B5FD3DF7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9" r="18368" b="-1"/>
          <a:stretch/>
        </p:blipFill>
        <p:spPr>
          <a:xfrm>
            <a:off x="20" y="10"/>
            <a:ext cx="6094799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37646-C1A3-00C8-F0F0-FB61C77FC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463" y="1828800"/>
            <a:ext cx="4572002" cy="4351337"/>
          </a:xfrm>
        </p:spPr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In addition to our listening session day on January 16</a:t>
            </a:r>
            <a:r>
              <a:rPr lang="en-US" baseline="30000" dirty="0">
                <a:latin typeface="Aptos" panose="020B0004020202020204" pitchFamily="34" charset="0"/>
              </a:rPr>
              <a:t>th</a:t>
            </a:r>
            <a:r>
              <a:rPr lang="en-US" dirty="0">
                <a:latin typeface="Aptos" panose="020B0004020202020204" pitchFamily="34" charset="0"/>
              </a:rPr>
              <a:t>, we are offering sign-ups for the following days: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January 23</a:t>
            </a:r>
            <a:r>
              <a:rPr lang="en-US" baseline="30000" dirty="0">
                <a:latin typeface="Aptos" panose="020B0004020202020204" pitchFamily="34" charset="0"/>
              </a:rPr>
              <a:t>rd</a:t>
            </a:r>
            <a:endParaRPr lang="en-US" dirty="0">
              <a:latin typeface="Aptos" panose="020B0004020202020204" pitchFamily="34" charset="0"/>
            </a:endParaRPr>
          </a:p>
          <a:p>
            <a:pPr lvl="1"/>
            <a:r>
              <a:rPr lang="en-US" dirty="0">
                <a:latin typeface="Aptos" panose="020B0004020202020204" pitchFamily="34" charset="0"/>
              </a:rPr>
              <a:t>January 24</a:t>
            </a:r>
            <a:r>
              <a:rPr lang="en-US" baseline="30000" dirty="0">
                <a:latin typeface="Aptos" panose="020B0004020202020204" pitchFamily="34" charset="0"/>
              </a:rPr>
              <a:t>th</a:t>
            </a:r>
            <a:endParaRPr lang="en-US" dirty="0">
              <a:latin typeface="Aptos" panose="020B0004020202020204" pitchFamily="34" charset="0"/>
            </a:endParaRPr>
          </a:p>
          <a:p>
            <a:pPr lvl="1"/>
            <a:r>
              <a:rPr lang="en-US" dirty="0">
                <a:latin typeface="Aptos" panose="020B0004020202020204" pitchFamily="34" charset="0"/>
              </a:rPr>
              <a:t>January 30</a:t>
            </a:r>
            <a:r>
              <a:rPr lang="en-US" baseline="30000" dirty="0">
                <a:latin typeface="Aptos" panose="020B0004020202020204" pitchFamily="34" charset="0"/>
              </a:rPr>
              <a:t>th</a:t>
            </a:r>
            <a:endParaRPr lang="en-US" dirty="0">
              <a:latin typeface="Aptos" panose="020B00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1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D7E39-5FF4-FCA9-561D-52C0C637C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latin typeface="Aptos" panose="020B0004020202020204" pitchFamily="34" charset="0"/>
              </a:rPr>
              <a:t>Grab your phone and sign up now!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D4E2E3-5AC7-85B6-E241-0E12CA79B99D}"/>
              </a:ext>
            </a:extLst>
          </p:cNvPr>
          <p:cNvSpPr txBox="1"/>
          <p:nvPr/>
        </p:nvSpPr>
        <p:spPr>
          <a:xfrm>
            <a:off x="640079" y="2194560"/>
            <a:ext cx="11162211" cy="3995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latin typeface="Aptos" panose="020B0004020202020204" pitchFamily="34" charset="0"/>
            </a:endParaRPr>
          </a:p>
          <a:p>
            <a:pPr mar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ptos" panose="020B0004020202020204" pitchFamily="34" charset="0"/>
              </a:rPr>
              <a:t>Need help with troubleshooting?  Ask a colleague!  If you still need help, please call the FWEA office for additional support at 253-838-8571!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16C41B-8862-5891-D561-24ECDB28E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1100" y="3361073"/>
            <a:ext cx="3575214" cy="363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8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392114-EE49-980B-73CB-3A13E1FF59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4853796" y="10"/>
            <a:ext cx="733820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E694CB-C38C-9521-C73F-1BDF864ED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08" y="2115548"/>
            <a:ext cx="3822189" cy="1899912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Aptos" panose="020B0004020202020204" pitchFamily="34" charset="0"/>
                <a:cs typeface="Aharoni" panose="02010803020104030203" pitchFamily="2" charset="-79"/>
              </a:rPr>
              <a:t>WEA Representative Assembly Nominations are now closed!</a:t>
            </a:r>
            <a:br>
              <a:rPr lang="en-US" sz="3100" b="1" dirty="0">
                <a:latin typeface="Aptos" panose="020B0004020202020204" pitchFamily="34" charset="0"/>
                <a:cs typeface="Aharoni" panose="02010803020104030203" pitchFamily="2" charset="-79"/>
              </a:rPr>
            </a:br>
            <a:r>
              <a:rPr lang="en-US" sz="3100" b="1" dirty="0">
                <a:latin typeface="Aptos" panose="020B0004020202020204" pitchFamily="34" charset="0"/>
                <a:cs typeface="Aharoni" panose="02010803020104030203" pitchFamily="2" charset="-79"/>
              </a:rPr>
              <a:t>We will hold elections February 2 -12. </a:t>
            </a:r>
          </a:p>
        </p:txBody>
      </p:sp>
    </p:spTree>
    <p:extLst>
      <p:ext uri="{BB962C8B-B14F-4D97-AF65-F5344CB8AC3E}">
        <p14:creationId xmlns:p14="http://schemas.microsoft.com/office/powerpoint/2010/main" val="3446980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46D5A-7DD2-2412-0A61-DEFCAA50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b="1" dirty="0">
                <a:latin typeface="Aptos" panose="020B0004020202020204" pitchFamily="34" charset="0"/>
              </a:rPr>
              <a:t>NEA-RA Nominations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8F145-2968-3E09-C112-F468C7A81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 dirty="0">
                <a:latin typeface="Aptos" panose="020B0004020202020204" pitchFamily="34" charset="0"/>
              </a:rPr>
              <a:t>The NEA-RA will be held July 3-July 7 in Philadelphia PA</a:t>
            </a:r>
          </a:p>
          <a:p>
            <a:r>
              <a:rPr lang="en-US" sz="2000" dirty="0">
                <a:latin typeface="Aptos" panose="020B0004020202020204" pitchFamily="34" charset="0"/>
              </a:rPr>
              <a:t>Email </a:t>
            </a:r>
            <a:r>
              <a:rPr lang="en-US" sz="2000" dirty="0">
                <a:latin typeface="Aptos" panose="020B0004020202020204" pitchFamily="34" charset="0"/>
                <a:hlinkClick r:id="rId2"/>
              </a:rPr>
              <a:t>Tiafwea@aol.com</a:t>
            </a:r>
            <a:endParaRPr lang="en-US" sz="2000" dirty="0">
              <a:latin typeface="Aptos" panose="020B0004020202020204" pitchFamily="34" charset="0"/>
            </a:endParaRPr>
          </a:p>
          <a:p>
            <a:r>
              <a:rPr lang="en-US" sz="2000" dirty="0">
                <a:latin typeface="Aptos" panose="020B0004020202020204" pitchFamily="34" charset="0"/>
              </a:rPr>
              <a:t>Flight, hotel and meal stipend are paid by FWEA for this important work</a:t>
            </a:r>
          </a:p>
          <a:p>
            <a:r>
              <a:rPr lang="en-US" sz="2000" dirty="0">
                <a:latin typeface="Aptos" panose="020B0004020202020204" pitchFamily="34" charset="0"/>
              </a:rPr>
              <a:t>Nominations will close at the March 18</a:t>
            </a:r>
            <a:r>
              <a:rPr lang="en-US" sz="2000" baseline="30000" dirty="0">
                <a:latin typeface="Aptos" panose="020B0004020202020204" pitchFamily="34" charset="0"/>
              </a:rPr>
              <a:t>th</a:t>
            </a:r>
            <a:r>
              <a:rPr lang="en-US" sz="2000" dirty="0">
                <a:latin typeface="Aptos" panose="020B0004020202020204" pitchFamily="34" charset="0"/>
              </a:rPr>
              <a:t> AR Meeting.  Elections will run March 25</a:t>
            </a:r>
            <a:r>
              <a:rPr lang="en-US" sz="2000" baseline="30000" dirty="0">
                <a:latin typeface="Aptos" panose="020B0004020202020204" pitchFamily="34" charset="0"/>
              </a:rPr>
              <a:t>th</a:t>
            </a:r>
            <a:r>
              <a:rPr lang="en-US" sz="2000" dirty="0">
                <a:latin typeface="Aptos" panose="020B0004020202020204" pitchFamily="34" charset="0"/>
              </a:rPr>
              <a:t>-March 29th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5F921-6E17-C4F5-9F8D-8F75AD2A1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532" y="2828484"/>
            <a:ext cx="5150277" cy="30257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54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BB164-9537-30D4-86CD-77B13E589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31" y="640080"/>
            <a:ext cx="3690425" cy="132556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ptos" panose="020B0004020202020204" pitchFamily="34" charset="0"/>
              </a:rPr>
              <a:t>Executive Board Nominations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6933A-3A57-7447-C2F4-BB9F1CBCE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31" y="1936955"/>
            <a:ext cx="3690425" cy="4243182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ptos" panose="020B0004020202020204" pitchFamily="34" charset="0"/>
              </a:rPr>
              <a:t>The following positions of the FWEA Executive Board are up for re-election this spring.  All positions are for </a:t>
            </a:r>
            <a:r>
              <a:rPr lang="en-US" sz="1600" b="1" dirty="0">
                <a:latin typeface="Aptos" panose="020B0004020202020204" pitchFamily="34" charset="0"/>
              </a:rPr>
              <a:t>2 (two) year terms.  </a:t>
            </a:r>
            <a:r>
              <a:rPr lang="en-US" sz="1600" dirty="0">
                <a:latin typeface="Aptos" panose="020B0004020202020204" pitchFamily="34" charset="0"/>
              </a:rPr>
              <a:t>We will be opening nominations for the following positions:</a:t>
            </a:r>
          </a:p>
          <a:p>
            <a:pPr lvl="1"/>
            <a:r>
              <a:rPr lang="en-US" sz="1600" dirty="0">
                <a:latin typeface="Aptos" panose="020B0004020202020204" pitchFamily="34" charset="0"/>
              </a:rPr>
              <a:t>President</a:t>
            </a:r>
          </a:p>
          <a:p>
            <a:pPr lvl="1"/>
            <a:r>
              <a:rPr lang="en-US" sz="1600" dirty="0">
                <a:latin typeface="Aptos" panose="020B0004020202020204" pitchFamily="34" charset="0"/>
              </a:rPr>
              <a:t>Vice President</a:t>
            </a:r>
          </a:p>
          <a:p>
            <a:pPr lvl="1"/>
            <a:r>
              <a:rPr lang="en-US" sz="1600" dirty="0">
                <a:latin typeface="Aptos" panose="020B0004020202020204" pitchFamily="34" charset="0"/>
              </a:rPr>
              <a:t>Secretary</a:t>
            </a:r>
          </a:p>
          <a:p>
            <a:pPr lvl="1"/>
            <a:r>
              <a:rPr lang="en-US" sz="1600" dirty="0">
                <a:latin typeface="Aptos" panose="020B0004020202020204" pitchFamily="34" charset="0"/>
              </a:rPr>
              <a:t>High School Representative</a:t>
            </a:r>
          </a:p>
          <a:p>
            <a:pPr lvl="1"/>
            <a:r>
              <a:rPr lang="en-US" sz="1600" dirty="0">
                <a:latin typeface="Aptos" panose="020B0004020202020204" pitchFamily="34" charset="0"/>
              </a:rPr>
              <a:t>ESP Representative</a:t>
            </a:r>
          </a:p>
          <a:p>
            <a:pPr lvl="1"/>
            <a:r>
              <a:rPr lang="en-US" sz="1600" dirty="0">
                <a:latin typeface="Aptos" panose="020B0004020202020204" pitchFamily="34" charset="0"/>
              </a:rPr>
              <a:t>Ethnic Minority Representative</a:t>
            </a:r>
          </a:p>
          <a:p>
            <a:pPr lvl="1"/>
            <a:r>
              <a:rPr lang="en-US" sz="1600" dirty="0">
                <a:latin typeface="Aptos" panose="020B0004020202020204" pitchFamily="34" charset="0"/>
              </a:rPr>
              <a:t>Elementary Representative</a:t>
            </a:r>
          </a:p>
          <a:p>
            <a:r>
              <a:rPr lang="en-US" sz="2000" dirty="0">
                <a:latin typeface="Aptos" panose="020B0004020202020204" pitchFamily="34" charset="0"/>
              </a:rPr>
              <a:t>Nominations open on January 22</a:t>
            </a:r>
            <a:r>
              <a:rPr lang="en-US" sz="2000" baseline="30000" dirty="0">
                <a:latin typeface="Aptos" panose="020B0004020202020204" pitchFamily="34" charset="0"/>
              </a:rPr>
              <a:t>nd</a:t>
            </a:r>
            <a:r>
              <a:rPr lang="en-US" sz="2000" dirty="0">
                <a:latin typeface="Aptos" panose="020B0004020202020204" pitchFamily="34" charset="0"/>
              </a:rPr>
              <a:t> and close on March 18th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4FB668-A64B-8EC7-FBF8-48D0891CB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264234"/>
            <a:ext cx="6155736" cy="433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5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8F935-70F6-77CA-E807-B519F4E7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ptos" panose="020B0004020202020204" pitchFamily="34" charset="0"/>
              </a:rPr>
              <a:t>Teri Packard Scholarship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FF4CC-A19A-D921-1B1B-6AE78D1F2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FWEA members who have children graduating:</a:t>
            </a:r>
          </a:p>
          <a:p>
            <a:r>
              <a:rPr lang="en-US" dirty="0">
                <a:latin typeface="Aptos" panose="020B0004020202020204" pitchFamily="34" charset="0"/>
              </a:rPr>
              <a:t>Members can email </a:t>
            </a:r>
            <a:r>
              <a:rPr lang="en-US" dirty="0">
                <a:latin typeface="Aptos" panose="020B0004020202020204" pitchFamily="34" charset="0"/>
                <a:hlinkClick r:id="rId2"/>
              </a:rPr>
              <a:t>Tiafwea@aol.com</a:t>
            </a:r>
            <a:r>
              <a:rPr lang="en-US" dirty="0">
                <a:latin typeface="Aptos" panose="020B0004020202020204" pitchFamily="34" charset="0"/>
              </a:rPr>
              <a:t> for the application and questions</a:t>
            </a:r>
          </a:p>
          <a:p>
            <a:endParaRPr lang="en-US" dirty="0">
              <a:latin typeface="Aptos" panose="020B0004020202020204" pitchFamily="34" charset="0"/>
            </a:endParaRPr>
          </a:p>
          <a:p>
            <a:r>
              <a:rPr lang="en-US" dirty="0">
                <a:latin typeface="Aptos" panose="020B0004020202020204" pitchFamily="34" charset="0"/>
              </a:rPr>
              <a:t>Applications are due by April 15th </a:t>
            </a:r>
          </a:p>
          <a:p>
            <a:endParaRPr lang="en-US" dirty="0"/>
          </a:p>
        </p:txBody>
      </p:sp>
      <p:pic>
        <p:nvPicPr>
          <p:cNvPr id="4" name="Picture 3" descr="A stack of books with a graduation cap and coins&#10;&#10;Description automatically generated">
            <a:extLst>
              <a:ext uri="{FF2B5EF4-FFF2-40B4-BE49-F238E27FC236}">
                <a16:creationId xmlns:a16="http://schemas.microsoft.com/office/drawing/2014/main" id="{A6073160-AB4A-90E7-9F4D-F561FF6509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3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796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672</TotalTime>
  <Words>480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Office Theme</vt:lpstr>
      <vt:lpstr>Welcome to our January 10 minute meeting</vt:lpstr>
      <vt:lpstr>REMINDER: January 26th</vt:lpstr>
      <vt:lpstr>Digital 1:1s</vt:lpstr>
      <vt:lpstr>Remaining Listening Session Dates:</vt:lpstr>
      <vt:lpstr>Grab your phone and sign up now!</vt:lpstr>
      <vt:lpstr>WEA Representative Assembly Nominations are now closed! We will hold elections February 2 -12. </vt:lpstr>
      <vt:lpstr>NEA-RA Nominations</vt:lpstr>
      <vt:lpstr>Executive Board Nominations</vt:lpstr>
      <vt:lpstr>Teri Packard Scholarship</vt:lpstr>
      <vt:lpstr>Upcoming Event</vt:lpstr>
      <vt:lpstr>BLM at School Week– join with FWEA members to prepare for it on February 1st!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October 10 minute meeting</dc:title>
  <dc:creator>Shannon McCann [WA]</dc:creator>
  <cp:lastModifiedBy>Tia Hendrix [WA]</cp:lastModifiedBy>
  <cp:revision>7</cp:revision>
  <dcterms:created xsi:type="dcterms:W3CDTF">2022-10-18T14:50:10Z</dcterms:created>
  <dcterms:modified xsi:type="dcterms:W3CDTF">2024-01-23T18:45:05Z</dcterms:modified>
</cp:coreProperties>
</file>