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6" d="100"/>
          <a:sy n="106" d="100"/>
        </p:scale>
        <p:origin x="13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E57C88-942E-454A-A8C5-935B00942A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730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3" cy="639"/>
              <a:chOff x="-3" y="1562"/>
              <a:chExt cx="5763" cy="639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55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4" y="1729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0" y="1665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8" y="1750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6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2" y="1750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2" y="1695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D244FCD-14CF-498A-A4AE-745774CE36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B0D9C-7775-489C-BA8E-F2CC5F310C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33111-0103-4700-9705-926942746D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81579-F1CC-491C-A997-4179AD2026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D1AD3-F14C-4F6E-BE9C-3FC5D2BF55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E1A79-7C16-4F79-B6CD-228972E0AB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7698-BD61-465C-8B58-460120B33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76A51-9C75-481C-892F-7DA1B22E1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38BE7-926B-447F-8A62-2FFEC05E81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B005B-72E2-4A00-A667-D52F242A60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31238-013F-4156-916F-298C632F95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74" y="1672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65" y="1756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38" y="1699"/>
                <a:ext cx="624" cy="36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1" y="1728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00" y="1661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46" y="1729"/>
                <a:ext cx="624" cy="29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38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68" y="1662"/>
                <a:ext cx="624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21" y="1664"/>
                <a:ext cx="624" cy="4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68" y="1743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58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73" y="1687"/>
                <a:ext cx="624" cy="36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86" y="1713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pPr>
              <a:defRPr/>
            </a:pPr>
            <a:fld id="{4A5817D8-3A75-4B57-96A2-FC5C8707EF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73163" y="1295400"/>
            <a:ext cx="7772400" cy="1189038"/>
          </a:xfrm>
        </p:spPr>
        <p:txBody>
          <a:bodyPr/>
          <a:lstStyle/>
          <a:p>
            <a:pPr eaLnBrk="1" hangingPunct="1"/>
            <a:r>
              <a:rPr lang="en-US" dirty="0" smtClean="0"/>
              <a:t>Advocacy </a:t>
            </a:r>
            <a:r>
              <a:rPr lang="en-US" dirty="0" smtClean="0"/>
              <a:t>Process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819400" y="4114800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Certificated Staff</a:t>
            </a:r>
          </a:p>
          <a:p>
            <a:r>
              <a:rPr lang="en-US"/>
              <a:t>Article 16 </a:t>
            </a:r>
          </a:p>
          <a:p>
            <a:r>
              <a:rPr lang="en-US"/>
              <a:t>Pages 101-104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Advocacy </a:t>
            </a:r>
            <a:r>
              <a:rPr lang="en-US" dirty="0" smtClean="0"/>
              <a:t>Basics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400" smtClean="0"/>
              <a:t>Filing a grievance is NOT a negative thing.  It is a way to make sure that we are following our negotiated contract, which was put in place by our District to make us work smarter, not harder.  </a:t>
            </a:r>
            <a:br>
              <a:rPr lang="en-US" sz="2400" smtClean="0"/>
            </a:b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/>
              <a:t>	“The parties believe that staff and management should attempt to resolve disputes arising from alleged violations of this Agreement in informal, problem-solving methods before moving to the formal grievance process. To this end an informal meeting between the grievant or Association and supervisor must occur as a first step.”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Intake Process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If </a:t>
            </a:r>
            <a:r>
              <a:rPr lang="en-US" sz="2400" dirty="0" smtClean="0"/>
              <a:t>you believe you have a viable grievance, you will need to do the following</a:t>
            </a:r>
            <a:r>
              <a:rPr lang="en-US" sz="2400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Try to solve in house by talking to the principal/supervisor and/or AR.  </a:t>
            </a: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Find the exact page number, article and section of the contract that you believe has been violated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Call the Association office manager (253-838-8571) to start the  process of filing a grievance.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Once intake form is complete…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878763" cy="4724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Advocacy </a:t>
            </a:r>
            <a:r>
              <a:rPr lang="en-US" sz="2800" dirty="0" smtClean="0"/>
              <a:t>Chair is notified.</a:t>
            </a:r>
          </a:p>
          <a:p>
            <a:pPr eaLnBrk="1" hangingPunct="1"/>
            <a:r>
              <a:rPr lang="en-US" sz="2800" dirty="0" smtClean="0"/>
              <a:t>Potential grievance </a:t>
            </a:r>
            <a:r>
              <a:rPr lang="en-US" sz="2800" dirty="0" smtClean="0"/>
              <a:t>may be reviewed by the Advocacy Team and a determination will be made on whether or not the contract has been violated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The advocate contacts the grievant and does an investigation for more specifics.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57200"/>
            <a:ext cx="7772400" cy="5867400"/>
          </a:xfrm>
        </p:spPr>
        <p:txBody>
          <a:bodyPr/>
          <a:lstStyle/>
          <a:p>
            <a:pPr lvl="1" eaLnBrk="1" hangingPunct="1">
              <a:defRPr/>
            </a:pPr>
            <a:endParaRPr lang="en-US" sz="2400" dirty="0" smtClean="0"/>
          </a:p>
          <a:p>
            <a:pPr marL="342900" lvl="1" indent="-342900" eaLnBrk="1" hangingPunct="1"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Once it has been determined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that the contract has been violated</a:t>
            </a:r>
            <a:r>
              <a:rPr lang="en-US" b="1" dirty="0" smtClean="0"/>
              <a:t>, the advocate will write a formal grievance and file the grievance at the appropriate level. </a:t>
            </a:r>
            <a:br>
              <a:rPr lang="en-US" b="1" dirty="0" smtClean="0"/>
            </a:br>
            <a:endParaRPr lang="en-US" b="1" dirty="0" smtClean="0"/>
          </a:p>
          <a:p>
            <a:pPr marL="342900" lvl="1" indent="-342900" eaLnBrk="1" hangingPunct="1">
              <a:buClr>
                <a:schemeClr val="accent1"/>
              </a:buClr>
              <a:buSzPct val="80000"/>
              <a:buFontTx/>
              <a:buNone/>
              <a:defRPr/>
            </a:pPr>
            <a:r>
              <a:rPr lang="en-US" b="1" i="1" dirty="0" smtClean="0"/>
              <a:t>	</a:t>
            </a:r>
            <a:r>
              <a:rPr lang="en-US" sz="2400" i="1" dirty="0" smtClean="0"/>
              <a:t>Note</a:t>
            </a:r>
            <a:r>
              <a:rPr lang="en-US" sz="2400" i="1" dirty="0" smtClean="0"/>
              <a:t>: The </a:t>
            </a:r>
            <a:r>
              <a:rPr lang="en-US" sz="2400" i="1" dirty="0" smtClean="0"/>
              <a:t>grievance is not officially "filed" until the team has had the opportunity to review the documents, do a preliminary investigation, and tried to </a:t>
            </a:r>
            <a:r>
              <a:rPr lang="en-US" sz="2400" i="1" dirty="0" smtClean="0"/>
              <a:t>resolve the issue </a:t>
            </a:r>
            <a:r>
              <a:rPr lang="en-US" sz="2400" i="1" dirty="0" smtClean="0"/>
              <a:t>at a lower level (i.e. during the informal meeting with administrator).  We file a formal grievance when the attempt to </a:t>
            </a:r>
            <a:r>
              <a:rPr lang="en-US" sz="2400" i="1" dirty="0" smtClean="0"/>
              <a:t>resolve </a:t>
            </a:r>
            <a:r>
              <a:rPr lang="en-US" sz="2400" i="1" dirty="0" smtClean="0"/>
              <a:t>the problem at a lower level is unsuccessful.   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Grievance vs. Gripe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524000"/>
            <a:ext cx="3992563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Grievance</a:t>
            </a:r>
          </a:p>
          <a:p>
            <a:pPr lvl="1" eaLnBrk="1" hangingPunct="1"/>
            <a:r>
              <a:rPr lang="en-US" dirty="0" smtClean="0"/>
              <a:t>Has to have already occurred.  No grieving future possibilities.</a:t>
            </a:r>
          </a:p>
          <a:p>
            <a:pPr lvl="1" eaLnBrk="1" hangingPunct="1"/>
            <a:r>
              <a:rPr lang="en-US" dirty="0" smtClean="0"/>
              <a:t>Not following contract language.</a:t>
            </a:r>
          </a:p>
          <a:p>
            <a:pPr lvl="1" eaLnBrk="1" hangingPunct="1"/>
            <a:r>
              <a:rPr lang="en-US" dirty="0" smtClean="0"/>
              <a:t>Not able to be resolved by talking to </a:t>
            </a:r>
            <a:r>
              <a:rPr lang="en-US" dirty="0" smtClean="0"/>
              <a:t>administrators, </a:t>
            </a:r>
            <a:r>
              <a:rPr lang="en-US" dirty="0" smtClean="0"/>
              <a:t>ARs, or Executive Board.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447800"/>
            <a:ext cx="4068763" cy="5029200"/>
          </a:xfrm>
        </p:spPr>
        <p:txBody>
          <a:bodyPr/>
          <a:lstStyle/>
          <a:p>
            <a:pPr eaLnBrk="1" hangingPunct="1"/>
            <a:r>
              <a:rPr lang="en-US" smtClean="0"/>
              <a:t>Gripe</a:t>
            </a:r>
          </a:p>
          <a:p>
            <a:pPr lvl="1" eaLnBrk="1" hangingPunct="1"/>
            <a:r>
              <a:rPr lang="en-US" smtClean="0"/>
              <a:t>Something that has upset you, but no contract language exists around it.</a:t>
            </a:r>
          </a:p>
          <a:p>
            <a:pPr lvl="1" eaLnBrk="1" hangingPunct="1"/>
            <a:r>
              <a:rPr lang="en-US" smtClean="0"/>
              <a:t>A general complaint (i.e. not liking coworker, a supervisor yells at you).</a:t>
            </a:r>
          </a:p>
          <a:p>
            <a:pPr lvl="1" eaLnBrk="1" hangingPunct="1"/>
            <a:r>
              <a:rPr lang="en-US" smtClean="0"/>
              <a:t>A problem that you have with the contract as it is stated.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524000"/>
            <a:ext cx="7970838" cy="4648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/>
              <a:t>Contact </a:t>
            </a:r>
            <a:r>
              <a:rPr lang="en-US" b="1" dirty="0" smtClean="0"/>
              <a:t>your Association Representative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/>
              <a:t>Contact </a:t>
            </a:r>
            <a:r>
              <a:rPr lang="en-US" b="1" dirty="0" smtClean="0"/>
              <a:t>District Management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i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i="1" dirty="0" smtClean="0"/>
              <a:t>	</a:t>
            </a:r>
            <a:r>
              <a:rPr lang="en-US" sz="1800" i="1" dirty="0" smtClean="0"/>
              <a:t>Dacca </a:t>
            </a:r>
            <a:r>
              <a:rPr lang="en-US" sz="1800" i="1" dirty="0" err="1" smtClean="0"/>
              <a:t>Michaelis</a:t>
            </a:r>
            <a:r>
              <a:rPr lang="en-US" sz="1800" i="1" dirty="0" smtClean="0"/>
              <a:t>, </a:t>
            </a:r>
            <a:r>
              <a:rPr lang="en-US" sz="1800" i="1" dirty="0" smtClean="0"/>
              <a:t>Grievance </a:t>
            </a:r>
            <a:r>
              <a:rPr lang="en-US" sz="1800" i="1" dirty="0" smtClean="0"/>
              <a:t>Co-Chair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i="1" dirty="0" smtClean="0"/>
              <a:t>	James Brown, Grievance Co-Chair</a:t>
            </a:r>
            <a:endParaRPr lang="en-US" sz="1800" i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i="1" dirty="0" smtClean="0"/>
              <a:t>	</a:t>
            </a:r>
            <a:r>
              <a:rPr lang="en-US" sz="1800" i="1" dirty="0" smtClean="0"/>
              <a:t>Shannon McCann, </a:t>
            </a:r>
            <a:r>
              <a:rPr lang="en-US" sz="1800" i="1" dirty="0" smtClean="0"/>
              <a:t>FWEA President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1800" i="1" dirty="0" smtClean="0"/>
              <a:t> 	</a:t>
            </a:r>
            <a:r>
              <a:rPr lang="en-US" sz="1800" i="1" dirty="0" smtClean="0"/>
              <a:t>David Brower, Performance Management Officer, Human </a:t>
            </a:r>
            <a:r>
              <a:rPr lang="en-US" sz="1800" i="1" dirty="0" smtClean="0"/>
              <a:t>Resources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4000" b="1" dirty="0" smtClean="0">
                <a:solidFill>
                  <a:schemeClr val="accent6"/>
                </a:solidFill>
              </a:rPr>
              <a:t>www.federalwayea.org</a:t>
            </a:r>
            <a:endParaRPr lang="en-US" sz="4000" b="1" dirty="0" smtClean="0">
              <a:solidFill>
                <a:schemeClr val="accent6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>
                <a:solidFill>
                  <a:schemeClr val="accent1"/>
                </a:solidFill>
              </a:rPr>
              <a:t>Need additional information?</a:t>
            </a:r>
          </a:p>
        </p:txBody>
      </p:sp>
      <p:pic>
        <p:nvPicPr>
          <p:cNvPr id="9220" name="Picture 6" descr="C:\Program Files\Microsoft Publisher\Clipart\140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955684">
            <a:off x="6842125" y="5110163"/>
            <a:ext cx="1876425" cy="1257300"/>
          </a:xfrm>
          <a:prstGeom prst="rect">
            <a:avLst/>
          </a:prstGeom>
          <a:noFill/>
          <a:ln w="76200" cmpd="tri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71</TotalTime>
  <Words>247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Wingdings</vt:lpstr>
      <vt:lpstr>Wingdings 2</vt:lpstr>
      <vt:lpstr>Dad`s Tie</vt:lpstr>
      <vt:lpstr>Advocacy Process</vt:lpstr>
      <vt:lpstr>Advocacy Basics</vt:lpstr>
      <vt:lpstr>Intake Process</vt:lpstr>
      <vt:lpstr>Once intake form is complete…</vt:lpstr>
      <vt:lpstr>PowerPoint Presentation</vt:lpstr>
      <vt:lpstr>Grievance vs. Gripe</vt:lpstr>
      <vt:lpstr>Need additional information?</vt:lpstr>
    </vt:vector>
  </TitlesOfParts>
  <Company>Federal Way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Grievance Process</dc:title>
  <dc:creator>Federal Way Public Schools</dc:creator>
  <cp:lastModifiedBy>Tia Hendrix</cp:lastModifiedBy>
  <cp:revision>13</cp:revision>
  <cp:lastPrinted>1601-01-01T00:00:00Z</cp:lastPrinted>
  <dcterms:created xsi:type="dcterms:W3CDTF">2009-10-19T20:33:55Z</dcterms:created>
  <dcterms:modified xsi:type="dcterms:W3CDTF">2016-10-07T21:17:53Z</dcterms:modified>
</cp:coreProperties>
</file>