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34B4D2CC-8183-4A52-8D73-EC811884797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77AA4-DB6E-4D62-AD37-05BFA536F28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5290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B4D2CC-8183-4A52-8D73-EC811884797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77AA4-DB6E-4D62-AD37-05BFA536F28E}" type="slidenum">
              <a:rPr lang="en-US" smtClean="0"/>
              <a:t>‹#›</a:t>
            </a:fld>
            <a:endParaRPr lang="en-US"/>
          </a:p>
        </p:txBody>
      </p:sp>
    </p:spTree>
    <p:extLst>
      <p:ext uri="{BB962C8B-B14F-4D97-AF65-F5344CB8AC3E}">
        <p14:creationId xmlns:p14="http://schemas.microsoft.com/office/powerpoint/2010/main" val="730314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B4D2CC-8183-4A52-8D73-EC811884797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77AA4-DB6E-4D62-AD37-05BFA536F28E}"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5969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B4D2CC-8183-4A52-8D73-EC811884797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77AA4-DB6E-4D62-AD37-05BFA536F28E}" type="slidenum">
              <a:rPr lang="en-US" smtClean="0"/>
              <a:t>‹#›</a:t>
            </a:fld>
            <a:endParaRPr lang="en-US"/>
          </a:p>
        </p:txBody>
      </p:sp>
    </p:spTree>
    <p:extLst>
      <p:ext uri="{BB962C8B-B14F-4D97-AF65-F5344CB8AC3E}">
        <p14:creationId xmlns:p14="http://schemas.microsoft.com/office/powerpoint/2010/main" val="3882155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4B4D2CC-8183-4A52-8D73-EC8118847975}"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77AA4-DB6E-4D62-AD37-05BFA536F28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2138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B4D2CC-8183-4A52-8D73-EC811884797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77AA4-DB6E-4D62-AD37-05BFA536F28E}" type="slidenum">
              <a:rPr lang="en-US" smtClean="0"/>
              <a:t>‹#›</a:t>
            </a:fld>
            <a:endParaRPr lang="en-US"/>
          </a:p>
        </p:txBody>
      </p:sp>
    </p:spTree>
    <p:extLst>
      <p:ext uri="{BB962C8B-B14F-4D97-AF65-F5344CB8AC3E}">
        <p14:creationId xmlns:p14="http://schemas.microsoft.com/office/powerpoint/2010/main" val="2508459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4B4D2CC-8183-4A52-8D73-EC8118847975}" type="datetimeFigureOut">
              <a:rPr lang="en-US" smtClean="0"/>
              <a:t>9/15/2016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977AA4-DB6E-4D62-AD37-05BFA536F28E}" type="slidenum">
              <a:rPr lang="en-US" smtClean="0"/>
              <a:t>‹#›</a:t>
            </a:fld>
            <a:endParaRPr lang="en-US"/>
          </a:p>
        </p:txBody>
      </p:sp>
    </p:spTree>
    <p:extLst>
      <p:ext uri="{BB962C8B-B14F-4D97-AF65-F5344CB8AC3E}">
        <p14:creationId xmlns:p14="http://schemas.microsoft.com/office/powerpoint/2010/main" val="1587894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4B4D2CC-8183-4A52-8D73-EC8118847975}" type="datetimeFigureOut">
              <a:rPr lang="en-US" smtClean="0"/>
              <a:t>9/15/2016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977AA4-DB6E-4D62-AD37-05BFA536F28E}" type="slidenum">
              <a:rPr lang="en-US" smtClean="0"/>
              <a:t>‹#›</a:t>
            </a:fld>
            <a:endParaRPr lang="en-US"/>
          </a:p>
        </p:txBody>
      </p:sp>
    </p:spTree>
    <p:extLst>
      <p:ext uri="{BB962C8B-B14F-4D97-AF65-F5344CB8AC3E}">
        <p14:creationId xmlns:p14="http://schemas.microsoft.com/office/powerpoint/2010/main" val="3686761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B4D2CC-8183-4A52-8D73-EC8118847975}" type="datetimeFigureOut">
              <a:rPr lang="en-US" smtClean="0"/>
              <a:t>9/15/2016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977AA4-DB6E-4D62-AD37-05BFA536F28E}" type="slidenum">
              <a:rPr lang="en-US" smtClean="0"/>
              <a:t>‹#›</a:t>
            </a:fld>
            <a:endParaRPr lang="en-US"/>
          </a:p>
        </p:txBody>
      </p:sp>
    </p:spTree>
    <p:extLst>
      <p:ext uri="{BB962C8B-B14F-4D97-AF65-F5344CB8AC3E}">
        <p14:creationId xmlns:p14="http://schemas.microsoft.com/office/powerpoint/2010/main" val="524750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4B4D2CC-8183-4A52-8D73-EC811884797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77AA4-DB6E-4D62-AD37-05BFA536F28E}" type="slidenum">
              <a:rPr lang="en-US" smtClean="0"/>
              <a:t>‹#›</a:t>
            </a:fld>
            <a:endParaRPr lang="en-US"/>
          </a:p>
        </p:txBody>
      </p:sp>
    </p:spTree>
    <p:extLst>
      <p:ext uri="{BB962C8B-B14F-4D97-AF65-F5344CB8AC3E}">
        <p14:creationId xmlns:p14="http://schemas.microsoft.com/office/powerpoint/2010/main" val="2194247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4B4D2CC-8183-4A52-8D73-EC8118847975}" type="datetimeFigureOut">
              <a:rPr lang="en-US" smtClean="0"/>
              <a:t>9/15/2016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77AA4-DB6E-4D62-AD37-05BFA536F28E}"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9998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4B4D2CC-8183-4A52-8D73-EC8118847975}" type="datetimeFigureOut">
              <a:rPr lang="en-US" smtClean="0"/>
              <a:t>9/15/2016</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2977AA4-DB6E-4D62-AD37-05BFA536F28E}"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900996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federalwayea.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Building Association Representative Training</a:t>
            </a:r>
            <a:br>
              <a:rPr lang="en-US" dirty="0" smtClean="0"/>
            </a:br>
            <a:r>
              <a:rPr lang="en-US" sz="4000" dirty="0" smtClean="0"/>
              <a:t>2016-2017</a:t>
            </a:r>
            <a:endParaRPr lang="en-US" sz="4000" dirty="0"/>
          </a:p>
        </p:txBody>
      </p:sp>
      <p:sp>
        <p:nvSpPr>
          <p:cNvPr id="3" name="Subtitle 2"/>
          <p:cNvSpPr>
            <a:spLocks noGrp="1"/>
          </p:cNvSpPr>
          <p:nvPr>
            <p:ph type="subTitle" idx="1"/>
          </p:nvPr>
        </p:nvSpPr>
        <p:spPr/>
        <p:txBody>
          <a:bodyPr/>
          <a:lstStyle/>
          <a:p>
            <a:r>
              <a:rPr lang="en-US" dirty="0" smtClean="0"/>
              <a:t>Thanks for your commitment to your colleagues and FWEA!</a:t>
            </a:r>
            <a:endParaRPr lang="en-US" dirty="0"/>
          </a:p>
        </p:txBody>
      </p:sp>
    </p:spTree>
    <p:extLst>
      <p:ext uri="{BB962C8B-B14F-4D97-AF65-F5344CB8AC3E}">
        <p14:creationId xmlns:p14="http://schemas.microsoft.com/office/powerpoint/2010/main" val="4031794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You are now </a:t>
            </a:r>
            <a:r>
              <a:rPr lang="en-US" dirty="0" smtClean="0"/>
              <a:t>AN ASSOCIATION Rep </a:t>
            </a:r>
            <a:r>
              <a:rPr lang="en-US" dirty="0" smtClean="0"/>
              <a:t>(AR) – what does that mean?</a:t>
            </a:r>
            <a:endParaRPr lang="en-US" dirty="0"/>
          </a:p>
        </p:txBody>
      </p:sp>
      <p:sp>
        <p:nvSpPr>
          <p:cNvPr id="3" name="Content Placeholder 2"/>
          <p:cNvSpPr>
            <a:spLocks noGrp="1"/>
          </p:cNvSpPr>
          <p:nvPr>
            <p:ph idx="1"/>
          </p:nvPr>
        </p:nvSpPr>
        <p:spPr>
          <a:xfrm>
            <a:off x="1024127" y="2373157"/>
            <a:ext cx="9720073" cy="3887600"/>
          </a:xfrm>
        </p:spPr>
        <p:txBody>
          <a:bodyPr>
            <a:noAutofit/>
          </a:bodyPr>
          <a:lstStyle/>
          <a:p>
            <a:pPr marL="0" indent="0">
              <a:buNone/>
            </a:pPr>
            <a:r>
              <a:rPr lang="en-US" sz="1800" dirty="0" smtClean="0"/>
              <a:t>Learning Targets:</a:t>
            </a:r>
          </a:p>
          <a:p>
            <a:pPr marL="1831086" lvl="1" indent="-514350">
              <a:buFont typeface="+mj-lt"/>
              <a:buAutoNum type="arabicPeriod"/>
            </a:pPr>
            <a:r>
              <a:rPr lang="en-US" sz="1600" dirty="0" smtClean="0"/>
              <a:t>I know what to expect at the monthly AR meeting.</a:t>
            </a:r>
          </a:p>
          <a:p>
            <a:pPr marL="1831086" lvl="1" indent="-514350">
              <a:buFont typeface="+mj-lt"/>
              <a:buAutoNum type="arabicPeriod"/>
            </a:pPr>
            <a:r>
              <a:rPr lang="en-US" sz="1600" dirty="0" smtClean="0"/>
              <a:t>I know how to represent a member in a disciplinary hearing, and am committed to maintaining the confidentiality of members who have placed their trust in me.</a:t>
            </a:r>
          </a:p>
          <a:p>
            <a:pPr marL="1831086" lvl="1" indent="-514350">
              <a:buFont typeface="+mj-lt"/>
              <a:buAutoNum type="arabicPeriod"/>
            </a:pPr>
            <a:r>
              <a:rPr lang="en-US" sz="1600" dirty="0" smtClean="0"/>
              <a:t>I know where to look for answers to my colleagues questions, and encourage collaboration in finding their answers.</a:t>
            </a:r>
          </a:p>
          <a:p>
            <a:pPr marL="1831086" lvl="1" indent="-514350">
              <a:buFont typeface="+mj-lt"/>
              <a:buAutoNum type="arabicPeriod"/>
            </a:pPr>
            <a:r>
              <a:rPr lang="en-US" sz="1600" dirty="0" smtClean="0"/>
              <a:t>I am committed to fostering communication between members, administration and FWEA leadership.</a:t>
            </a:r>
          </a:p>
          <a:p>
            <a:pPr marL="0" indent="0">
              <a:buNone/>
            </a:pPr>
            <a:r>
              <a:rPr lang="en-US" sz="1800" dirty="0" smtClean="0"/>
              <a:t>Success Criteria:</a:t>
            </a:r>
          </a:p>
          <a:p>
            <a:pPr marL="0" indent="0">
              <a:buNone/>
            </a:pPr>
            <a:r>
              <a:rPr lang="en-US" sz="1600" dirty="0" smtClean="0"/>
              <a:t>I will know I am successful if I leave today’s meeting feeling ready to carry out my duties as an AR, committed to maintaining the </a:t>
            </a:r>
            <a:r>
              <a:rPr lang="en-US" sz="1600" u="sng" dirty="0" smtClean="0"/>
              <a:t>confidentiality</a:t>
            </a:r>
            <a:r>
              <a:rPr lang="en-US" sz="1600" dirty="0" smtClean="0"/>
              <a:t> of members who have placed their trust in me, and ready to </a:t>
            </a:r>
            <a:r>
              <a:rPr lang="en-US" sz="1600" u="sng" dirty="0" smtClean="0"/>
              <a:t>communicate</a:t>
            </a:r>
            <a:r>
              <a:rPr lang="en-US" sz="1600" dirty="0" smtClean="0"/>
              <a:t> and </a:t>
            </a:r>
            <a:r>
              <a:rPr lang="en-US" sz="1600" u="sng" dirty="0" smtClean="0"/>
              <a:t>collaborate</a:t>
            </a:r>
            <a:r>
              <a:rPr lang="en-US" sz="1600" dirty="0" smtClean="0"/>
              <a:t> for a strong and united FWEA.</a:t>
            </a:r>
            <a:endParaRPr lang="en-US" sz="1600" dirty="0"/>
          </a:p>
        </p:txBody>
      </p:sp>
    </p:spTree>
    <p:extLst>
      <p:ext uri="{BB962C8B-B14F-4D97-AF65-F5344CB8AC3E}">
        <p14:creationId xmlns:p14="http://schemas.microsoft.com/office/powerpoint/2010/main" val="3289267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75000"/>
                  </a:schemeClr>
                </a:solidFill>
              </a:rPr>
              <a:t>Attend The Monthly Meeting</a:t>
            </a:r>
            <a:br>
              <a:rPr lang="en-US" dirty="0" smtClean="0">
                <a:solidFill>
                  <a:schemeClr val="accent1">
                    <a:lumMod val="75000"/>
                  </a:schemeClr>
                </a:solidFill>
              </a:rPr>
            </a:br>
            <a:r>
              <a:rPr lang="en-US" sz="2800" dirty="0" smtClean="0">
                <a:solidFill>
                  <a:schemeClr val="accent1">
                    <a:lumMod val="75000"/>
                  </a:schemeClr>
                </a:solidFill>
              </a:rPr>
              <a:t>The Nuts and Bolts</a:t>
            </a:r>
            <a:endParaRPr lang="en-US" sz="2800" dirty="0">
              <a:solidFill>
                <a:schemeClr val="accent1">
                  <a:lumMod val="75000"/>
                </a:schemeClr>
              </a:solidFill>
            </a:endParaRPr>
          </a:p>
        </p:txBody>
      </p:sp>
      <p:sp>
        <p:nvSpPr>
          <p:cNvPr id="3" name="Content Placeholder 2"/>
          <p:cNvSpPr>
            <a:spLocks noGrp="1"/>
          </p:cNvSpPr>
          <p:nvPr>
            <p:ph idx="1"/>
          </p:nvPr>
        </p:nvSpPr>
        <p:spPr>
          <a:xfrm>
            <a:off x="1024128" y="2084832"/>
            <a:ext cx="10515600" cy="4910666"/>
          </a:xfrm>
        </p:spPr>
        <p:txBody>
          <a:bodyPr anchor="ctr">
            <a:normAutofit fontScale="47500" lnSpcReduction="20000"/>
          </a:bodyPr>
          <a:lstStyle/>
          <a:p>
            <a:pPr marL="0" indent="0">
              <a:buNone/>
            </a:pPr>
            <a:r>
              <a:rPr lang="en-US" sz="2900" dirty="0" smtClean="0"/>
              <a:t>At every monthly meeting you can expect:</a:t>
            </a:r>
          </a:p>
          <a:p>
            <a:pPr>
              <a:buFont typeface="Webdings" panose="05030102010509060703" pitchFamily="18" charset="2"/>
              <a:buChar char=""/>
            </a:pPr>
            <a:r>
              <a:rPr lang="en-US" sz="2900" dirty="0" smtClean="0"/>
              <a:t>Dinner will be provided.</a:t>
            </a:r>
          </a:p>
          <a:p>
            <a:pPr>
              <a:buFont typeface="Webdings" panose="05030102010509060703" pitchFamily="18" charset="2"/>
              <a:buChar char=""/>
            </a:pPr>
            <a:r>
              <a:rPr lang="en-US" sz="2900" dirty="0" smtClean="0"/>
              <a:t>You will sit with members of your building but also with other schools.</a:t>
            </a:r>
          </a:p>
          <a:p>
            <a:pPr>
              <a:buFont typeface="Webdings" panose="05030102010509060703" pitchFamily="18" charset="2"/>
              <a:buChar char=""/>
            </a:pPr>
            <a:r>
              <a:rPr lang="en-US" sz="2900" dirty="0" smtClean="0"/>
              <a:t>The meeting will start on time at 4:30 PM.</a:t>
            </a:r>
          </a:p>
          <a:p>
            <a:pPr>
              <a:buFont typeface="Webdings" panose="05030102010509060703" pitchFamily="18" charset="2"/>
              <a:buChar char=""/>
            </a:pPr>
            <a:r>
              <a:rPr lang="en-US" sz="2900" dirty="0" smtClean="0"/>
              <a:t>Review and approval of minutes and agenda.</a:t>
            </a:r>
          </a:p>
          <a:p>
            <a:pPr>
              <a:buFont typeface="Webdings" panose="05030102010509060703" pitchFamily="18" charset="2"/>
              <a:buChar char=""/>
            </a:pPr>
            <a:r>
              <a:rPr lang="en-US" sz="2900" dirty="0" smtClean="0"/>
              <a:t>Review of operating budget with opportunity for questions.</a:t>
            </a:r>
          </a:p>
          <a:p>
            <a:pPr>
              <a:buFont typeface="Webdings" panose="05030102010509060703" pitchFamily="18" charset="2"/>
              <a:buChar char=""/>
            </a:pPr>
            <a:r>
              <a:rPr lang="en-US" sz="2900" dirty="0" smtClean="0"/>
              <a:t>Addressing of the agenda items (issues brought by members/board, guest speakers, </a:t>
            </a:r>
            <a:r>
              <a:rPr lang="en-US" sz="2900" dirty="0" err="1" smtClean="0"/>
              <a:t>etc</a:t>
            </a:r>
            <a:r>
              <a:rPr lang="en-US" sz="2900" dirty="0" smtClean="0"/>
              <a:t>…)</a:t>
            </a:r>
          </a:p>
          <a:p>
            <a:pPr>
              <a:buFont typeface="Webdings" panose="05030102010509060703" pitchFamily="18" charset="2"/>
              <a:buChar char=""/>
            </a:pPr>
            <a:r>
              <a:rPr lang="en-US" sz="2900" dirty="0" smtClean="0"/>
              <a:t>Participation in table discussion groups with your fellow Association Reps.</a:t>
            </a:r>
          </a:p>
          <a:p>
            <a:pPr>
              <a:buFont typeface="Webdings" panose="05030102010509060703" pitchFamily="18" charset="2"/>
              <a:buChar char=""/>
            </a:pPr>
            <a:r>
              <a:rPr lang="en-US" sz="2900" dirty="0" smtClean="0"/>
              <a:t>A 10-minute meeting guide will be provided for you to conduct with your staff before the next meeting.</a:t>
            </a:r>
          </a:p>
          <a:p>
            <a:pPr>
              <a:buFont typeface="Webdings" panose="05030102010509060703" pitchFamily="18" charset="2"/>
              <a:buChar char=""/>
            </a:pPr>
            <a:r>
              <a:rPr lang="en-US" sz="2900" dirty="0" smtClean="0"/>
              <a:t>The meeting will end on time at 6:30 PM.</a:t>
            </a:r>
          </a:p>
          <a:p>
            <a:pPr marL="0" indent="0">
              <a:buNone/>
            </a:pPr>
            <a:endParaRPr lang="en-US" sz="2900" dirty="0"/>
          </a:p>
          <a:p>
            <a:pPr marL="0" indent="0">
              <a:buNone/>
            </a:pPr>
            <a:r>
              <a:rPr lang="en-US" sz="2900" dirty="0" smtClean="0"/>
              <a:t>Beyond the monthly meeting, you will also be asked to help your fellow members and model three attributes:</a:t>
            </a:r>
          </a:p>
          <a:p>
            <a:pPr lvl="8" algn="just"/>
            <a:r>
              <a:rPr lang="en-US" sz="2900" dirty="0" smtClean="0">
                <a:solidFill>
                  <a:schemeClr val="accent1">
                    <a:lumMod val="75000"/>
                  </a:schemeClr>
                </a:solidFill>
              </a:rPr>
              <a:t>Confidentiality</a:t>
            </a:r>
          </a:p>
          <a:p>
            <a:pPr lvl="8" algn="just"/>
            <a:r>
              <a:rPr lang="en-US" sz="2900" dirty="0" smtClean="0">
                <a:solidFill>
                  <a:schemeClr val="accent1">
                    <a:lumMod val="75000"/>
                  </a:schemeClr>
                </a:solidFill>
              </a:rPr>
              <a:t>Collaboration</a:t>
            </a:r>
          </a:p>
          <a:p>
            <a:pPr lvl="8" algn="just"/>
            <a:r>
              <a:rPr lang="en-US" sz="2900" dirty="0" smtClean="0">
                <a:solidFill>
                  <a:schemeClr val="accent1">
                    <a:lumMod val="75000"/>
                  </a:schemeClr>
                </a:solidFill>
              </a:rPr>
              <a:t>Communication</a:t>
            </a:r>
          </a:p>
          <a:p>
            <a:pPr marL="0" indent="0" algn="ctr">
              <a:buNone/>
            </a:pPr>
            <a:endParaRPr lang="en-US" dirty="0" smtClean="0"/>
          </a:p>
          <a:p>
            <a:pPr marL="0" indent="0" algn="ctr">
              <a:buNone/>
            </a:pPr>
            <a:endParaRPr lang="en-US" dirty="0" smtClean="0"/>
          </a:p>
        </p:txBody>
      </p:sp>
    </p:spTree>
    <p:extLst>
      <p:ext uri="{BB962C8B-B14F-4D97-AF65-F5344CB8AC3E}">
        <p14:creationId xmlns:p14="http://schemas.microsoft.com/office/powerpoint/2010/main" val="123378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 calcmode="lin" valueType="num">
                                      <p:cBhvr additive="base">
                                        <p:cTn id="4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13" end="13"/>
                                            </p:txEl>
                                          </p:spTgt>
                                        </p:tgtEl>
                                        <p:attrNameLst>
                                          <p:attrName>style.visibility</p:attrName>
                                        </p:attrNameLst>
                                      </p:cBhvr>
                                      <p:to>
                                        <p:strVal val="visible"/>
                                      </p:to>
                                    </p:set>
                                    <p:anim calcmode="lin" valueType="num">
                                      <p:cBhvr additive="base">
                                        <p:cTn id="53"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anim calcmode="lin" valueType="num">
                                      <p:cBhvr additive="base">
                                        <p:cTn id="5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540060"/>
            <a:ext cx="9720072" cy="1499616"/>
          </a:xfrm>
        </p:spPr>
        <p:txBody>
          <a:bodyPr/>
          <a:lstStyle/>
          <a:p>
            <a:pPr algn="ctr"/>
            <a:r>
              <a:rPr lang="en-US" dirty="0" smtClean="0">
                <a:solidFill>
                  <a:schemeClr val="accent1">
                    <a:lumMod val="75000"/>
                  </a:schemeClr>
                </a:solidFill>
              </a:rPr>
              <a:t>Confidentiality</a:t>
            </a:r>
            <a:br>
              <a:rPr lang="en-US" dirty="0" smtClean="0">
                <a:solidFill>
                  <a:schemeClr val="accent1">
                    <a:lumMod val="75000"/>
                  </a:schemeClr>
                </a:solidFill>
              </a:rPr>
            </a:br>
            <a:r>
              <a:rPr lang="en-US" sz="1800" dirty="0" smtClean="0">
                <a:solidFill>
                  <a:schemeClr val="accent1">
                    <a:lumMod val="75000"/>
                  </a:schemeClr>
                </a:solidFill>
              </a:rPr>
              <a:t>Formal and Informal interactions</a:t>
            </a:r>
            <a:endParaRPr lang="en-US" sz="1800" dirty="0">
              <a:solidFill>
                <a:schemeClr val="accent1">
                  <a:lumMod val="75000"/>
                </a:schemeClr>
              </a:solidFill>
            </a:endParaRPr>
          </a:p>
        </p:txBody>
      </p:sp>
      <p:sp>
        <p:nvSpPr>
          <p:cNvPr id="3" name="Content Placeholder 2"/>
          <p:cNvSpPr>
            <a:spLocks noGrp="1"/>
          </p:cNvSpPr>
          <p:nvPr>
            <p:ph idx="1"/>
          </p:nvPr>
        </p:nvSpPr>
        <p:spPr>
          <a:xfrm>
            <a:off x="1024128" y="2039676"/>
            <a:ext cx="9720073" cy="4665210"/>
          </a:xfrm>
        </p:spPr>
        <p:txBody>
          <a:bodyPr>
            <a:noAutofit/>
          </a:bodyPr>
          <a:lstStyle/>
          <a:p>
            <a:pPr marL="0" indent="0">
              <a:buNone/>
            </a:pPr>
            <a:r>
              <a:rPr lang="en-US" sz="1400" u="sng" dirty="0" smtClean="0"/>
              <a:t>Formal Representation</a:t>
            </a:r>
          </a:p>
          <a:p>
            <a:pPr marL="0" indent="0">
              <a:buNone/>
            </a:pPr>
            <a:r>
              <a:rPr lang="en-US" sz="1400" dirty="0" smtClean="0"/>
              <a:t>The presence of representation in disciplinary meetings is guaranteed by </a:t>
            </a:r>
            <a:r>
              <a:rPr lang="en-US" sz="1400" b="1" dirty="0" smtClean="0"/>
              <a:t>Weingarten Rights</a:t>
            </a:r>
            <a:r>
              <a:rPr lang="en-US" sz="1400" dirty="0" smtClean="0"/>
              <a:t>.  If you are asked by a member (member choice!) to sit in on a meeting that is disciplinary in nature, keep in mind the following:</a:t>
            </a:r>
          </a:p>
          <a:p>
            <a:pPr marL="514350" indent="-514350">
              <a:buFont typeface="+mj-lt"/>
              <a:buAutoNum type="arabicPeriod"/>
            </a:pPr>
            <a:r>
              <a:rPr lang="en-US" sz="1400" dirty="0" smtClean="0"/>
              <a:t>You are acting as “eyes and ears” for a member that might understandably be pre-occupied with other thoughts.  Take detailed notes as best as you can.</a:t>
            </a:r>
          </a:p>
          <a:p>
            <a:pPr marL="514350" indent="-514350">
              <a:buFont typeface="+mj-lt"/>
              <a:buAutoNum type="arabicPeriod"/>
            </a:pPr>
            <a:r>
              <a:rPr lang="en-US" sz="1400" dirty="0" smtClean="0"/>
              <a:t>You need not engage in conversation during the meeting, or provide expertise about the contract.  You will likely need to remind the meetings participants of this fact.</a:t>
            </a:r>
          </a:p>
          <a:p>
            <a:pPr marL="514350" indent="-514350">
              <a:buFont typeface="+mj-lt"/>
              <a:buAutoNum type="arabicPeriod"/>
            </a:pPr>
            <a:r>
              <a:rPr lang="en-US" sz="1400" dirty="0" smtClean="0"/>
              <a:t>After the meeting, review your notes with the member privately, and retain a copy for future reference.  Call Tia Hendrix at the FWEA office (253-838-8571) for clarification.</a:t>
            </a:r>
          </a:p>
          <a:p>
            <a:pPr marL="0" indent="0">
              <a:buNone/>
            </a:pPr>
            <a:r>
              <a:rPr lang="en-US" sz="1400" u="sng" dirty="0" smtClean="0"/>
              <a:t>Informal Representation</a:t>
            </a:r>
          </a:p>
          <a:p>
            <a:pPr marL="514350" indent="-514350">
              <a:buFont typeface="+mj-lt"/>
              <a:buAutoNum type="arabicPeriod"/>
            </a:pPr>
            <a:r>
              <a:rPr lang="en-US" sz="1400" dirty="0" smtClean="0"/>
              <a:t>Members like to tell their stories, and are often looking for a sympathetic ear or have questions.</a:t>
            </a:r>
          </a:p>
          <a:p>
            <a:pPr marL="514350" indent="-514350">
              <a:buFont typeface="+mj-lt"/>
              <a:buAutoNum type="arabicPeriod"/>
            </a:pPr>
            <a:r>
              <a:rPr lang="en-US" sz="1400" dirty="0" smtClean="0"/>
              <a:t>Your goal should be to listen, ask for clarification, and </a:t>
            </a:r>
            <a:r>
              <a:rPr lang="en-US" sz="1400" dirty="0" smtClean="0">
                <a:solidFill>
                  <a:schemeClr val="accent1">
                    <a:lumMod val="75000"/>
                  </a:schemeClr>
                </a:solidFill>
              </a:rPr>
              <a:t>collaborate</a:t>
            </a:r>
            <a:r>
              <a:rPr lang="en-US" sz="1400" dirty="0" smtClean="0"/>
              <a:t> with the member to find resolution.  </a:t>
            </a:r>
          </a:p>
          <a:p>
            <a:pPr marL="0" indent="0">
              <a:buNone/>
            </a:pPr>
            <a:r>
              <a:rPr lang="en-US" sz="1400" i="1" dirty="0" smtClean="0">
                <a:solidFill>
                  <a:srgbClr val="FF0000"/>
                </a:solidFill>
              </a:rPr>
              <a:t>In all situations, both formal and informal, maintaining confidentiality is your first priority as a representative!</a:t>
            </a:r>
          </a:p>
          <a:p>
            <a:pPr marL="0" indent="0">
              <a:buNone/>
            </a:pPr>
            <a:r>
              <a:rPr lang="en-US" sz="1400" i="1" dirty="0" smtClean="0">
                <a:solidFill>
                  <a:srgbClr val="FF0000"/>
                </a:solidFill>
              </a:rPr>
              <a:t>If you need to consult another building rep to “weigh in,” ask the member if that is okay first.</a:t>
            </a:r>
          </a:p>
        </p:txBody>
      </p:sp>
    </p:spTree>
    <p:extLst>
      <p:ext uri="{BB962C8B-B14F-4D97-AF65-F5344CB8AC3E}">
        <p14:creationId xmlns:p14="http://schemas.microsoft.com/office/powerpoint/2010/main" val="127587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fade">
                                      <p:cBhvr>
                                        <p:cTn id="59" dur="1000"/>
                                        <p:tgtEl>
                                          <p:spTgt spid="3">
                                            <p:txEl>
                                              <p:pRg st="8" end="8"/>
                                            </p:txEl>
                                          </p:spTgt>
                                        </p:tgtEl>
                                      </p:cBhvr>
                                    </p:animEffect>
                                    <p:anim calcmode="lin" valueType="num">
                                      <p:cBhvr>
                                        <p:cTn id="6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nodeType="clickEffect">
                                  <p:stCondLst>
                                    <p:cond delay="0"/>
                                  </p:stCondLst>
                                  <p:childTnLst>
                                    <p:set>
                                      <p:cBhvr>
                                        <p:cTn id="65" dur="1" fill="hold">
                                          <p:stCondLst>
                                            <p:cond delay="0"/>
                                          </p:stCondLst>
                                        </p:cTn>
                                        <p:tgtEl>
                                          <p:spTgt spid="3">
                                            <p:txEl>
                                              <p:pRg st="9" end="9"/>
                                            </p:txEl>
                                          </p:spTgt>
                                        </p:tgtEl>
                                        <p:attrNameLst>
                                          <p:attrName>style.visibility</p:attrName>
                                        </p:attrNameLst>
                                      </p:cBhvr>
                                      <p:to>
                                        <p:strVal val="visible"/>
                                      </p:to>
                                    </p:set>
                                    <p:animEffect transition="in" filter="fade">
                                      <p:cBhvr>
                                        <p:cTn id="66" dur="1000"/>
                                        <p:tgtEl>
                                          <p:spTgt spid="3">
                                            <p:txEl>
                                              <p:pRg st="9" end="9"/>
                                            </p:txEl>
                                          </p:spTgt>
                                        </p:tgtEl>
                                      </p:cBhvr>
                                    </p:animEffect>
                                    <p:anim calcmode="lin" valueType="num">
                                      <p:cBhvr>
                                        <p:cTn id="6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1">
                    <a:lumMod val="75000"/>
                  </a:schemeClr>
                </a:solidFill>
              </a:rPr>
              <a:t>Collaboration</a:t>
            </a:r>
            <a:r>
              <a:rPr lang="en-US" dirty="0" smtClean="0"/>
              <a:t> </a:t>
            </a:r>
            <a:br>
              <a:rPr lang="en-US" dirty="0" smtClean="0"/>
            </a:br>
            <a:r>
              <a:rPr lang="en-US" sz="2800" dirty="0" smtClean="0"/>
              <a:t>People are looking to you for answers now…</a:t>
            </a:r>
            <a:endParaRPr lang="en-US" sz="2800" dirty="0"/>
          </a:p>
        </p:txBody>
      </p:sp>
      <p:sp>
        <p:nvSpPr>
          <p:cNvPr id="3" name="Content Placeholder 2"/>
          <p:cNvSpPr>
            <a:spLocks noGrp="1"/>
          </p:cNvSpPr>
          <p:nvPr>
            <p:ph idx="1"/>
          </p:nvPr>
        </p:nvSpPr>
        <p:spPr>
          <a:xfrm>
            <a:off x="863600" y="2084832"/>
            <a:ext cx="10515600" cy="4351338"/>
          </a:xfrm>
        </p:spPr>
        <p:txBody>
          <a:bodyPr>
            <a:normAutofit fontScale="85000" lnSpcReduction="20000"/>
          </a:bodyPr>
          <a:lstStyle/>
          <a:p>
            <a:pPr marL="0" indent="0">
              <a:buNone/>
            </a:pPr>
            <a:r>
              <a:rPr lang="en-US" dirty="0" smtClean="0"/>
              <a:t>When there are questions, concerns, or frustrations, members will often come to you first.  The answers usually lie in our Collective Bargaining Agreement (CBA).</a:t>
            </a:r>
          </a:p>
          <a:p>
            <a:pPr marL="514350" indent="-514350">
              <a:buFont typeface="+mj-lt"/>
              <a:buAutoNum type="arabicPeriod"/>
            </a:pPr>
            <a:r>
              <a:rPr lang="en-US" dirty="0" smtClean="0"/>
              <a:t>Invite the member to join you and look at the contract language </a:t>
            </a:r>
            <a:r>
              <a:rPr lang="en-US" u="sng" dirty="0" smtClean="0"/>
              <a:t>together</a:t>
            </a:r>
            <a:r>
              <a:rPr lang="en-US" dirty="0" smtClean="0"/>
              <a:t>.  All three negotiated agreements for our certificated staff, ESPs, and coaches can be found on the FWEA website:  </a:t>
            </a:r>
            <a:r>
              <a:rPr lang="en-US" i="1" dirty="0" smtClean="0">
                <a:hlinkClick r:id="rId2"/>
              </a:rPr>
              <a:t>www.federalwayea.org</a:t>
            </a:r>
            <a:endParaRPr lang="en-US" i="1" dirty="0" smtClean="0"/>
          </a:p>
          <a:p>
            <a:pPr marL="0" indent="0">
              <a:buNone/>
            </a:pPr>
            <a:r>
              <a:rPr lang="en-US" i="1" dirty="0" smtClean="0">
                <a:solidFill>
                  <a:srgbClr val="FF0000"/>
                </a:solidFill>
              </a:rPr>
              <a:t>Don’t be afraid to roll up your sleeves, and dive into the contract language with the member.</a:t>
            </a:r>
            <a:endParaRPr lang="en-US" dirty="0" smtClean="0">
              <a:solidFill>
                <a:srgbClr val="FF0000"/>
              </a:solidFill>
            </a:endParaRPr>
          </a:p>
          <a:p>
            <a:pPr marL="514350" indent="-514350">
              <a:buFont typeface="+mj-lt"/>
              <a:buAutoNum type="arabicPeriod" startAt="2"/>
            </a:pPr>
            <a:r>
              <a:rPr lang="en-US" dirty="0" smtClean="0"/>
              <a:t>Did you find the answer?  Great!  Discuss with the member the next steps you think should be taken together.  If you feel that there is a violation of our CBA, the goal is to resolve the issue at the building level.  Oftentimes, a conversation with an administrator is enough. </a:t>
            </a:r>
            <a:r>
              <a:rPr lang="en-US" dirty="0">
                <a:solidFill>
                  <a:srgbClr val="FF0000"/>
                </a:solidFill>
              </a:rPr>
              <a:t>The member may want YOU to bring this to the building administrator – remember </a:t>
            </a:r>
            <a:r>
              <a:rPr lang="en-US" dirty="0" smtClean="0">
                <a:solidFill>
                  <a:srgbClr val="FF0000"/>
                </a:solidFill>
              </a:rPr>
              <a:t>confidentiality! </a:t>
            </a:r>
            <a:r>
              <a:rPr lang="en-US" dirty="0" smtClean="0"/>
              <a:t>If the issue is not resolved, call Tia to begin formal grievance procedures. We will have training about grievances at a future meeting. </a:t>
            </a:r>
          </a:p>
          <a:p>
            <a:pPr marL="514350" indent="-514350">
              <a:buFont typeface="+mj-lt"/>
              <a:buAutoNum type="arabicPeriod" startAt="2"/>
            </a:pPr>
            <a:r>
              <a:rPr lang="en-US" dirty="0" smtClean="0"/>
              <a:t>Didn’t find the answer?  That’s okay, maybe it isn’t in our contract, but do your best to help the member anyway.  This might also involve additional communication with your building administrator, or working with your Executive Board contact.</a:t>
            </a:r>
          </a:p>
          <a:p>
            <a:pPr marL="514350" indent="-514350">
              <a:buFont typeface="+mj-lt"/>
              <a:buAutoNum type="arabicPeriod" startAt="2"/>
            </a:pPr>
            <a:endParaRPr lang="en-US" dirty="0"/>
          </a:p>
        </p:txBody>
      </p:sp>
    </p:spTree>
    <p:extLst>
      <p:ext uri="{BB962C8B-B14F-4D97-AF65-F5344CB8AC3E}">
        <p14:creationId xmlns:p14="http://schemas.microsoft.com/office/powerpoint/2010/main" val="245622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428698"/>
            <a:ext cx="9720072" cy="1499616"/>
          </a:xfrm>
        </p:spPr>
        <p:txBody>
          <a:bodyPr>
            <a:normAutofit/>
          </a:bodyPr>
          <a:lstStyle/>
          <a:p>
            <a:pPr algn="ctr"/>
            <a:r>
              <a:rPr lang="en-US" dirty="0" smtClean="0">
                <a:solidFill>
                  <a:schemeClr val="accent1">
                    <a:lumMod val="75000"/>
                  </a:schemeClr>
                </a:solidFill>
              </a:rPr>
              <a:t>Communication</a:t>
            </a:r>
            <a:r>
              <a:rPr lang="en-US" dirty="0" smtClean="0"/>
              <a:t/>
            </a:r>
            <a:br>
              <a:rPr lang="en-US" dirty="0" smtClean="0"/>
            </a:br>
            <a:r>
              <a:rPr lang="en-US" sz="2700" i="1" dirty="0" smtClean="0">
                <a:solidFill>
                  <a:schemeClr val="accent1">
                    <a:lumMod val="75000"/>
                  </a:schemeClr>
                </a:solidFill>
              </a:rPr>
              <a:t>An informed membership is a united membership!</a:t>
            </a:r>
          </a:p>
        </p:txBody>
      </p:sp>
      <p:sp>
        <p:nvSpPr>
          <p:cNvPr id="3" name="Content Placeholder 2"/>
          <p:cNvSpPr>
            <a:spLocks noGrp="1"/>
          </p:cNvSpPr>
          <p:nvPr>
            <p:ph idx="1"/>
          </p:nvPr>
        </p:nvSpPr>
        <p:spPr>
          <a:xfrm>
            <a:off x="1086675" y="1928314"/>
            <a:ext cx="9720073" cy="4620768"/>
          </a:xfrm>
        </p:spPr>
        <p:txBody>
          <a:bodyPr>
            <a:noAutofit/>
          </a:bodyPr>
          <a:lstStyle/>
          <a:p>
            <a:pPr marL="0" indent="0">
              <a:buNone/>
            </a:pPr>
            <a:r>
              <a:rPr lang="en-US" sz="2000" dirty="0" smtClean="0"/>
              <a:t>Facilitate Communication from FWEA to all members</a:t>
            </a:r>
          </a:p>
          <a:p>
            <a:pPr lvl="3">
              <a:buFont typeface="Wingdings" panose="05000000000000000000" pitchFamily="2" charset="2"/>
              <a:buChar char="ü"/>
            </a:pPr>
            <a:r>
              <a:rPr lang="en-US" sz="1200" dirty="0" smtClean="0"/>
              <a:t>Maintain an accurate list of private, </a:t>
            </a:r>
            <a:r>
              <a:rPr lang="en-US" sz="1200" u="sng" dirty="0" smtClean="0"/>
              <a:t>non-district</a:t>
            </a:r>
            <a:r>
              <a:rPr lang="en-US" sz="1200" dirty="0" smtClean="0"/>
              <a:t> email addresses for your building.</a:t>
            </a:r>
          </a:p>
          <a:p>
            <a:pPr lvl="3">
              <a:buFont typeface="Wingdings" panose="05000000000000000000" pitchFamily="2" charset="2"/>
              <a:buChar char="ü"/>
            </a:pPr>
            <a:r>
              <a:rPr lang="en-US" sz="1200" dirty="0" smtClean="0"/>
              <a:t>Run elections in the building (Spring – training to come).</a:t>
            </a:r>
          </a:p>
          <a:p>
            <a:pPr lvl="3">
              <a:buFont typeface="Wingdings" panose="05000000000000000000" pitchFamily="2" charset="2"/>
              <a:buChar char="ü"/>
            </a:pPr>
            <a:r>
              <a:rPr lang="en-US" sz="1200" dirty="0" smtClean="0"/>
              <a:t>Encourage Facebook membership and remind members of social media norms (this is your </a:t>
            </a:r>
            <a:r>
              <a:rPr lang="en-US" sz="1200" u="sng" dirty="0" smtClean="0"/>
              <a:t>first</a:t>
            </a:r>
            <a:r>
              <a:rPr lang="en-US" sz="1200" dirty="0" smtClean="0"/>
              <a:t> </a:t>
            </a:r>
          </a:p>
          <a:p>
            <a:pPr marL="457200" lvl="3" indent="0">
              <a:buNone/>
            </a:pPr>
            <a:r>
              <a:rPr lang="en-US" sz="1200" dirty="0"/>
              <a:t> </a:t>
            </a:r>
            <a:r>
              <a:rPr lang="en-US" sz="1200" dirty="0" smtClean="0"/>
              <a:t> 10-minute meeting).</a:t>
            </a:r>
          </a:p>
          <a:p>
            <a:pPr marL="0" indent="0">
              <a:buNone/>
            </a:pPr>
            <a:r>
              <a:rPr lang="en-US" sz="2000" dirty="0" smtClean="0"/>
              <a:t>Know your Building</a:t>
            </a:r>
          </a:p>
          <a:p>
            <a:pPr lvl="3">
              <a:buFont typeface="Wingdings" panose="05000000000000000000" pitchFamily="2" charset="2"/>
              <a:buChar char="ü"/>
            </a:pPr>
            <a:r>
              <a:rPr lang="en-US" sz="1200" dirty="0" smtClean="0"/>
              <a:t>Get out and greet new staff members, offer them help any way you can.</a:t>
            </a:r>
          </a:p>
          <a:p>
            <a:pPr lvl="3">
              <a:buFont typeface="Wingdings" panose="05000000000000000000" pitchFamily="2" charset="2"/>
              <a:buChar char="ü"/>
            </a:pPr>
            <a:r>
              <a:rPr lang="en-US" sz="1200" dirty="0" smtClean="0"/>
              <a:t>Talk to your staff, and maintain a clear understanding of “general feel” and where they are.</a:t>
            </a:r>
          </a:p>
          <a:p>
            <a:pPr lvl="3">
              <a:buFont typeface="Wingdings" panose="05000000000000000000" pitchFamily="2" charset="2"/>
              <a:buChar char="ü"/>
            </a:pPr>
            <a:r>
              <a:rPr lang="en-US" sz="1200" dirty="0" smtClean="0"/>
              <a:t>Keep your self-interests in check, and the interests of the entire staff in mind.</a:t>
            </a:r>
          </a:p>
          <a:p>
            <a:pPr marL="0" indent="0">
              <a:buNone/>
            </a:pPr>
            <a:r>
              <a:rPr lang="en-US" sz="2000" dirty="0" smtClean="0"/>
              <a:t>Meet Monthly with the Principal </a:t>
            </a:r>
          </a:p>
          <a:p>
            <a:pPr lvl="3">
              <a:buFont typeface="Wingdings" panose="05000000000000000000" pitchFamily="2" charset="2"/>
              <a:buChar char="ü"/>
            </a:pPr>
            <a:r>
              <a:rPr lang="en-US" sz="1200" dirty="0" smtClean="0"/>
              <a:t>This is a great way to keep on top of things, remain proactive, and avoid problems.</a:t>
            </a:r>
          </a:p>
          <a:p>
            <a:pPr lvl="3">
              <a:buFont typeface="Wingdings" panose="05000000000000000000" pitchFamily="2" charset="2"/>
              <a:buChar char="ü"/>
            </a:pPr>
            <a:r>
              <a:rPr lang="en-US" sz="1200" dirty="0" smtClean="0"/>
              <a:t>Plan this meeting a few days after every AR meeting for best results.</a:t>
            </a:r>
          </a:p>
          <a:p>
            <a:pPr marL="0" indent="0">
              <a:buNone/>
            </a:pPr>
            <a:r>
              <a:rPr lang="en-US" sz="2000" dirty="0" smtClean="0"/>
              <a:t>Conduct your building 10-minute Meeting</a:t>
            </a:r>
          </a:p>
          <a:p>
            <a:pPr lvl="3">
              <a:buFont typeface="Wingdings" panose="05000000000000000000" pitchFamily="2" charset="2"/>
              <a:buChar char="ü"/>
            </a:pPr>
            <a:r>
              <a:rPr lang="en-US" sz="1200" dirty="0" smtClean="0"/>
              <a:t>Training provided at every AR meeting.</a:t>
            </a:r>
          </a:p>
          <a:p>
            <a:pPr lvl="3">
              <a:buFont typeface="Wingdings" panose="05000000000000000000" pitchFamily="2" charset="2"/>
              <a:buChar char="ü"/>
            </a:pPr>
            <a:r>
              <a:rPr lang="en-US" sz="1200" dirty="0" smtClean="0"/>
              <a:t>Provides critical feedback to bring back to the next AR meeting.</a:t>
            </a:r>
            <a:endParaRPr lang="en-US" sz="1200" dirty="0"/>
          </a:p>
        </p:txBody>
      </p:sp>
    </p:spTree>
    <p:extLst>
      <p:ext uri="{BB962C8B-B14F-4D97-AF65-F5344CB8AC3E}">
        <p14:creationId xmlns:p14="http://schemas.microsoft.com/office/powerpoint/2010/main" val="1568904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3">
                                            <p:txEl>
                                              <p:pRg st="12" end="12"/>
                                            </p:txEl>
                                          </p:spTgt>
                                        </p:tgtEl>
                                        <p:attrNameLst>
                                          <p:attrName>style.visibility</p:attrName>
                                        </p:attrNameLst>
                                      </p:cBhvr>
                                      <p:to>
                                        <p:strVal val="visible"/>
                                      </p:to>
                                    </p:set>
                                    <p:anim calcmode="lin" valueType="num">
                                      <p:cBhvr additive="base">
                                        <p:cTn id="6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322</TotalTime>
  <Words>914</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Tw Cen MT</vt:lpstr>
      <vt:lpstr>Tw Cen MT Condensed</vt:lpstr>
      <vt:lpstr>Webdings</vt:lpstr>
      <vt:lpstr>Wingdings</vt:lpstr>
      <vt:lpstr>Wingdings 3</vt:lpstr>
      <vt:lpstr>Integral</vt:lpstr>
      <vt:lpstr>Building Association Representative Training 2016-2017</vt:lpstr>
      <vt:lpstr>You are now AN ASSOCIATION Rep (AR) – what does that mean?</vt:lpstr>
      <vt:lpstr>Attend The Monthly Meeting The Nuts and Bolts</vt:lpstr>
      <vt:lpstr>Confidentiality Formal and Informal interactions</vt:lpstr>
      <vt:lpstr>Collaboration  People are looking to you for answers now…</vt:lpstr>
      <vt:lpstr>Communication An informed membership is a united membership!</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Association Representative Training</dc:title>
  <dc:creator>Image</dc:creator>
  <cp:lastModifiedBy>Tia Hendrix</cp:lastModifiedBy>
  <cp:revision>50</cp:revision>
  <dcterms:created xsi:type="dcterms:W3CDTF">2016-07-24T15:07:30Z</dcterms:created>
  <dcterms:modified xsi:type="dcterms:W3CDTF">2016-09-15T16:29:33Z</dcterms:modified>
</cp:coreProperties>
</file>