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56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42b968012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42b968012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2b968012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2b968012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2b9a4e8b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2b9a4e8b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2b9a4e8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2b9a4e8b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2b9a4e8b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2b9a4e8b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FF5026-BBC0-4122-AE34-35ABA76B8E30}"/>
              </a:ext>
            </a:extLst>
          </p:cNvPr>
          <p:cNvSpPr/>
          <p:nvPr/>
        </p:nvSpPr>
        <p:spPr>
          <a:xfrm>
            <a:off x="96982" y="2135720"/>
            <a:ext cx="90470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/>
              <a:t>We value the unique and diverse perspectives, experiences, and cultural identities of our staff, students, and community.</a:t>
            </a:r>
          </a:p>
          <a:p>
            <a:endParaRPr lang="en-US" sz="20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1" dirty="0"/>
              <a:t>We must dismantle institutional racism in a collaborative and intentional manner, and commit to address intentional and unintentional bias.</a:t>
            </a:r>
          </a:p>
        </p:txBody>
      </p: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0E075E73-753A-43CE-A55B-9D3546425252}"/>
              </a:ext>
            </a:extLst>
          </p:cNvPr>
          <p:cNvSpPr txBox="1">
            <a:spLocks/>
          </p:cNvSpPr>
          <p:nvPr/>
        </p:nvSpPr>
        <p:spPr>
          <a:xfrm>
            <a:off x="360191" y="1161239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/>
              <a:t>Newly bargained equity language in our Preamble!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311895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Traits of implicit bias? </a:t>
            </a:r>
            <a:endParaRPr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3796145"/>
            <a:ext cx="8520600" cy="11329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Pervasive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Something that might not align with our actual beliefs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Something that tends to favor your own ingroup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 </a:t>
            </a:r>
            <a:endParaRPr dirty="0"/>
          </a:p>
        </p:txBody>
      </p:sp>
      <p:sp>
        <p:nvSpPr>
          <p:cNvPr id="4" name="Google Shape;54;p13">
            <a:extLst>
              <a:ext uri="{FF2B5EF4-FFF2-40B4-BE49-F238E27FC236}">
                <a16:creationId xmlns:a16="http://schemas.microsoft.com/office/drawing/2014/main" id="{CDA22ADD-33E1-4E63-B9AD-0B8287E2A5B1}"/>
              </a:ext>
            </a:extLst>
          </p:cNvPr>
          <p:cNvSpPr txBox="1">
            <a:spLocks/>
          </p:cNvSpPr>
          <p:nvPr/>
        </p:nvSpPr>
        <p:spPr>
          <a:xfrm>
            <a:off x="145446" y="30698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/>
              <a:t>What is implicit bias?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02EE5ED-F54A-4D90-A1DE-0EF9F5EA6857}"/>
              </a:ext>
            </a:extLst>
          </p:cNvPr>
          <p:cNvSpPr/>
          <p:nvPr/>
        </p:nvSpPr>
        <p:spPr>
          <a:xfrm>
            <a:off x="145446" y="1137583"/>
            <a:ext cx="852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preference or aversion to a person or group of people​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Unconscious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 a her TED Talk, Verna Myers defines biases as "the stories we make up about people before we know who they actually are."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does this impact me in my job?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-221673" y="351027"/>
            <a:ext cx="9268691" cy="49552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4325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50"/>
              <a:buChar char="●"/>
            </a:pPr>
            <a:r>
              <a:rPr lang="en" dirty="0">
                <a:solidFill>
                  <a:srgbClr val="333333"/>
                </a:solidFill>
              </a:rPr>
              <a:t>Instructors may expect students who speak with certain accents to be poor writers.</a:t>
            </a:r>
            <a:endParaRPr dirty="0">
              <a:solidFill>
                <a:srgbClr val="333333"/>
              </a:solidFill>
            </a:endParaRPr>
          </a:p>
          <a:p>
            <a:pPr marL="457200" lvl="0" indent="-314325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50"/>
              <a:buChar char="●"/>
            </a:pPr>
            <a:r>
              <a:rPr lang="en" dirty="0">
                <a:solidFill>
                  <a:srgbClr val="333333"/>
                </a:solidFill>
              </a:rPr>
              <a:t>Students with substandard writing abilities may be stereotyped as lacking intellectual ability. </a:t>
            </a:r>
            <a:endParaRPr dirty="0">
              <a:solidFill>
                <a:srgbClr val="333333"/>
              </a:solidFill>
            </a:endParaRPr>
          </a:p>
          <a:p>
            <a:pPr marL="457200" lvl="0" indent="-314325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50"/>
              <a:buChar char="●"/>
            </a:pPr>
            <a:r>
              <a:rPr lang="en" dirty="0">
                <a:solidFill>
                  <a:srgbClr val="333333"/>
                </a:solidFill>
              </a:rPr>
              <a:t>Instructors might treat students with physical disabilities as if they may also have mental disabilities, and thus require more attention.</a:t>
            </a:r>
            <a:endParaRPr dirty="0">
              <a:solidFill>
                <a:srgbClr val="333333"/>
              </a:solidFill>
            </a:endParaRPr>
          </a:p>
          <a:p>
            <a:pPr marL="457200" lvl="0" indent="-314325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50"/>
              <a:buChar char="●"/>
            </a:pPr>
            <a:r>
              <a:rPr lang="en" dirty="0">
                <a:solidFill>
                  <a:srgbClr val="333333"/>
                </a:solidFill>
              </a:rPr>
              <a:t>Students who are affiliated with a particular identity group may be treated as experts on issues related to that group.</a:t>
            </a:r>
            <a:endParaRPr dirty="0">
              <a:solidFill>
                <a:srgbClr val="333333"/>
              </a:solidFill>
            </a:endParaRPr>
          </a:p>
          <a:p>
            <a:pPr marL="457200" lvl="0" indent="-314325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50"/>
              <a:buChar char="●"/>
            </a:pPr>
            <a:r>
              <a:rPr lang="en" dirty="0">
                <a:solidFill>
                  <a:srgbClr val="333333"/>
                </a:solidFill>
              </a:rPr>
              <a:t>Instructors may assume that students will best relate to the historical, contemporary, or fictional character who resembles them demographically.</a:t>
            </a:r>
            <a:endParaRPr dirty="0">
              <a:solidFill>
                <a:srgbClr val="333333"/>
              </a:solidFill>
            </a:endParaRPr>
          </a:p>
          <a:p>
            <a:pPr marL="457200" lvl="0" indent="-314325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33333"/>
              </a:buClr>
              <a:buSzPts val="1350"/>
              <a:buChar char="●"/>
            </a:pPr>
            <a:r>
              <a:rPr lang="en" dirty="0">
                <a:solidFill>
                  <a:srgbClr val="333333"/>
                </a:solidFill>
              </a:rPr>
              <a:t>Students </a:t>
            </a:r>
            <a:r>
              <a:rPr lang="en-US" dirty="0">
                <a:solidFill>
                  <a:srgbClr val="333333"/>
                </a:solidFill>
              </a:rPr>
              <a:t>and educators </a:t>
            </a:r>
            <a:r>
              <a:rPr lang="en" dirty="0">
                <a:solidFill>
                  <a:srgbClr val="333333"/>
                </a:solidFill>
              </a:rPr>
              <a:t>of certain groups may be expected to have certain participation styles (quiet, argumentative, agenda-oriented).</a:t>
            </a:r>
            <a:endParaRPr dirty="0">
              <a:solidFill>
                <a:srgbClr val="333333"/>
              </a:solidFill>
            </a:endParaRPr>
          </a:p>
          <a:p>
            <a:pPr marL="457200" lvl="0" indent="0" algn="l" rtl="0">
              <a:spcBef>
                <a:spcPts val="1700"/>
              </a:spcBef>
              <a:spcAft>
                <a:spcPts val="1600"/>
              </a:spcAft>
              <a:buNone/>
            </a:pPr>
            <a:r>
              <a:rPr lang="en" i="1" dirty="0"/>
              <a:t>From the Yale Center for Teaching and Learning </a:t>
            </a:r>
            <a:endParaRPr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9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So what can we </a:t>
            </a:r>
            <a:r>
              <a:rPr lang="en-US" dirty="0"/>
              <a:t>each be doing to interrupt implicit bias</a:t>
            </a:r>
            <a:r>
              <a:rPr lang="en" dirty="0"/>
              <a:t>?</a:t>
            </a:r>
            <a:endParaRPr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045679"/>
            <a:ext cx="8520600" cy="37053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>
                <a:solidFill>
                  <a:schemeClr val="tx1"/>
                </a:solidFill>
              </a:rPr>
              <a:t>Like trying to quit any habit, we need to be aware that we are doing it and interrupt it when it happens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>
                <a:solidFill>
                  <a:schemeClr val="tx1"/>
                </a:solidFill>
              </a:rPr>
              <a:t>When assessing a situation take the specific student out of the scenario and see if you would have the same response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>
                <a:solidFill>
                  <a:schemeClr val="tx1"/>
                </a:solidFill>
              </a:rPr>
              <a:t>“Refute and Counter” Strategy 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>
                <a:solidFill>
                  <a:schemeClr val="tx1"/>
                </a:solidFill>
              </a:rPr>
              <a:t>Increase empathy 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>
                <a:solidFill>
                  <a:schemeClr val="tx1"/>
                </a:solidFill>
              </a:rPr>
              <a:t>Listen to learn, not to argue</a:t>
            </a:r>
          </a:p>
          <a:p>
            <a:pPr lvl="0"/>
            <a:r>
              <a:rPr lang="en" sz="2000" dirty="0">
                <a:solidFill>
                  <a:schemeClr val="tx1"/>
                </a:solidFill>
              </a:rPr>
              <a:t>Ask yourself “</a:t>
            </a:r>
            <a:r>
              <a:rPr lang="en-US" sz="2000" dirty="0">
                <a:solidFill>
                  <a:schemeClr val="tx1"/>
                </a:solidFill>
              </a:rPr>
              <a:t>How can I be an ally to colleagues, students, and families who experience bias in our school”</a:t>
            </a:r>
            <a:endParaRPr sz="2000" dirty="0">
              <a:solidFill>
                <a:schemeClr val="tx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000" dirty="0">
                <a:solidFill>
                  <a:schemeClr val="tx1"/>
                </a:solidFill>
              </a:rPr>
              <a:t>Continue to research implicit bias and other equity issues on your own.</a:t>
            </a:r>
            <a:endParaRPr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Information Provided by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0" name="Google Shape;80;p17" descr="Kirwan Institute for the Study of Race and Ethnicity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5475" y="3255725"/>
            <a:ext cx="2789750" cy="781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3663" y="1137550"/>
            <a:ext cx="2905125" cy="657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7" descr="NEA Today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14150" y="2571750"/>
            <a:ext cx="17145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7" descr="Image result for teaching Tolerance logo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19075" y="1184275"/>
            <a:ext cx="348615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0150" y="3638550"/>
            <a:ext cx="3288775" cy="39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360</Words>
  <Application>Microsoft Office PowerPoint</Application>
  <PresentationFormat>On-screen Show (16:9)</PresentationFormat>
  <Paragraphs>31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Traits of implicit bias? </vt:lpstr>
      <vt:lpstr>How does this impact me in my job?</vt:lpstr>
      <vt:lpstr>So what can we each be doing to interrupt implicit bias?</vt:lpstr>
      <vt:lpstr>Information Provided by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 McCann</dc:creator>
  <cp:lastModifiedBy>smccann</cp:lastModifiedBy>
  <cp:revision>5</cp:revision>
  <dcterms:modified xsi:type="dcterms:W3CDTF">2018-09-24T21:48:41Z</dcterms:modified>
</cp:coreProperties>
</file>