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0"/>
  </p:notesMasterIdLst>
  <p:sldIdLst>
    <p:sldId id="256" r:id="rId2"/>
    <p:sldId id="299" r:id="rId3"/>
    <p:sldId id="296" r:id="rId4"/>
    <p:sldId id="297" r:id="rId5"/>
    <p:sldId id="290" r:id="rId6"/>
    <p:sldId id="292" r:id="rId7"/>
    <p:sldId id="293" r:id="rId8"/>
    <p:sldId id="27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027" autoAdjust="0"/>
    <p:restoredTop sz="94660"/>
  </p:normalViewPr>
  <p:slideViewPr>
    <p:cSldViewPr snapToGrid="0">
      <p:cViewPr varScale="1">
        <p:scale>
          <a:sx n="103" d="100"/>
          <a:sy n="103" d="100"/>
        </p:scale>
        <p:origin x="114"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1A5EDB-42FD-40ED-81F4-456ADF0DFEEC}" type="datetimeFigureOut">
              <a:rPr lang="en-US" smtClean="0"/>
              <a:t>9/19/2023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D56CD6-BD13-424E-BD27-B20DF5B22130}" type="slidenum">
              <a:rPr lang="en-US" smtClean="0"/>
              <a:t>‹#›</a:t>
            </a:fld>
            <a:endParaRPr lang="en-US"/>
          </a:p>
        </p:txBody>
      </p:sp>
    </p:spTree>
    <p:extLst>
      <p:ext uri="{BB962C8B-B14F-4D97-AF65-F5344CB8AC3E}">
        <p14:creationId xmlns:p14="http://schemas.microsoft.com/office/powerpoint/2010/main" val="615424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60958128-5A04-4A3D-941E-D37C29CDF421}" type="datetimeFigureOut">
              <a:rPr lang="en-US" smtClean="0"/>
              <a:t>9/19/2023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23A5C34-257D-4EB6-B640-96DD2DB0568D}" type="slidenum">
              <a:rPr lang="en-US" smtClean="0"/>
              <a:t>‹#›</a:t>
            </a:fld>
            <a:endParaRPr lang="en-US"/>
          </a:p>
        </p:txBody>
      </p:sp>
    </p:spTree>
    <p:extLst>
      <p:ext uri="{BB962C8B-B14F-4D97-AF65-F5344CB8AC3E}">
        <p14:creationId xmlns:p14="http://schemas.microsoft.com/office/powerpoint/2010/main" val="128367912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958128-5A04-4A3D-941E-D37C29CDF421}"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A5C34-257D-4EB6-B640-96DD2DB0568D}"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9783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958128-5A04-4A3D-941E-D37C29CDF421}"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A5C34-257D-4EB6-B640-96DD2DB0568D}"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0403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958128-5A04-4A3D-941E-D37C29CDF421}"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A5C34-257D-4EB6-B640-96DD2DB0568D}"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4428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958128-5A04-4A3D-941E-D37C29CDF421}"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A5C34-257D-4EB6-B640-96DD2DB0568D}"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3682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958128-5A04-4A3D-941E-D37C29CDF421}"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A5C34-257D-4EB6-B640-96DD2DB0568D}"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84012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958128-5A04-4A3D-941E-D37C29CDF421}" type="datetimeFigureOut">
              <a:rPr lang="en-US" smtClean="0"/>
              <a:t>9/19/2023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3A5C34-257D-4EB6-B640-96DD2DB0568D}" type="slidenum">
              <a:rPr lang="en-US" smtClean="0"/>
              <a:t>‹#›</a:t>
            </a:fld>
            <a:endParaRPr lang="en-US"/>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59060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958128-5A04-4A3D-941E-D37C29CDF421}" type="datetimeFigureOut">
              <a:rPr lang="en-US" smtClean="0"/>
              <a:t>9/19/2023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3A5C34-257D-4EB6-B640-96DD2DB0568D}"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61824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958128-5A04-4A3D-941E-D37C29CDF421}" type="datetimeFigureOut">
              <a:rPr lang="en-US" smtClean="0"/>
              <a:t>9/19/2023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3A5C34-257D-4EB6-B640-96DD2DB0568D}" type="slidenum">
              <a:rPr lang="en-US" smtClean="0"/>
              <a:t>‹#›</a:t>
            </a:fld>
            <a:endParaRPr lang="en-US"/>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38797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958128-5A04-4A3D-941E-D37C29CDF421}"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A5C34-257D-4EB6-B640-96DD2DB0568D}" type="slidenum">
              <a:rPr lang="en-US" smtClean="0"/>
              <a:t>‹#›</a:t>
            </a:fld>
            <a:endParaRPr lang="en-US"/>
          </a:p>
        </p:txBody>
      </p:sp>
    </p:spTree>
    <p:extLst>
      <p:ext uri="{BB962C8B-B14F-4D97-AF65-F5344CB8AC3E}">
        <p14:creationId xmlns:p14="http://schemas.microsoft.com/office/powerpoint/2010/main" val="3238934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958128-5A04-4A3D-941E-D37C29CDF421}"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A5C34-257D-4EB6-B640-96DD2DB0568D}" type="slidenum">
              <a:rPr lang="en-US" smtClean="0"/>
              <a:t>‹#›</a:t>
            </a:fld>
            <a:endParaRPr lang="en-US"/>
          </a:p>
        </p:txBody>
      </p:sp>
    </p:spTree>
    <p:extLst>
      <p:ext uri="{BB962C8B-B14F-4D97-AF65-F5344CB8AC3E}">
        <p14:creationId xmlns:p14="http://schemas.microsoft.com/office/powerpoint/2010/main" val="3426902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60958128-5A04-4A3D-941E-D37C29CDF421}" type="datetimeFigureOut">
              <a:rPr lang="en-US" smtClean="0"/>
              <a:t>9/19/2023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123A5C34-257D-4EB6-B640-96DD2DB0568D}" type="slidenum">
              <a:rPr lang="en-US" smtClean="0"/>
              <a:t>‹#›</a:t>
            </a:fld>
            <a:endParaRPr lang="en-US"/>
          </a:p>
        </p:txBody>
      </p:sp>
    </p:spTree>
    <p:extLst>
      <p:ext uri="{BB962C8B-B14F-4D97-AF65-F5344CB8AC3E}">
        <p14:creationId xmlns:p14="http://schemas.microsoft.com/office/powerpoint/2010/main" val="2794155836"/>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A0CB-91FF-6D47-1AB0-17CBA7852976}"/>
              </a:ext>
            </a:extLst>
          </p:cNvPr>
          <p:cNvSpPr>
            <a:spLocks noGrp="1"/>
          </p:cNvSpPr>
          <p:nvPr>
            <p:ph type="ctrTitle"/>
          </p:nvPr>
        </p:nvSpPr>
        <p:spPr>
          <a:xfrm>
            <a:off x="684212" y="685799"/>
            <a:ext cx="8001000" cy="4007387"/>
          </a:xfrm>
        </p:spPr>
        <p:txBody>
          <a:bodyPr/>
          <a:lstStyle/>
          <a:p>
            <a:r>
              <a:rPr lang="en-US" b="1" dirty="0"/>
              <a:t>September FWEA </a:t>
            </a:r>
            <a:br>
              <a:rPr lang="en-US" b="1" dirty="0"/>
            </a:br>
            <a:r>
              <a:rPr lang="en-US" dirty="0"/>
              <a:t>10-minute</a:t>
            </a:r>
            <a:r>
              <a:rPr lang="en-US" b="1" dirty="0"/>
              <a:t> meeting</a:t>
            </a:r>
          </a:p>
        </p:txBody>
      </p:sp>
      <p:sp>
        <p:nvSpPr>
          <p:cNvPr id="3" name="Subtitle 2">
            <a:extLst>
              <a:ext uri="{FF2B5EF4-FFF2-40B4-BE49-F238E27FC236}">
                <a16:creationId xmlns:a16="http://schemas.microsoft.com/office/drawing/2014/main" id="{6B8768B5-C7ED-D768-B1B8-9714B7FEBB3F}"/>
              </a:ext>
            </a:extLst>
          </p:cNvPr>
          <p:cNvSpPr>
            <a:spLocks noGrp="1"/>
          </p:cNvSpPr>
          <p:nvPr>
            <p:ph type="subTitle" idx="1"/>
          </p:nvPr>
        </p:nvSpPr>
        <p:spPr>
          <a:xfrm>
            <a:off x="684212" y="5233012"/>
            <a:ext cx="6400800" cy="558188"/>
          </a:xfrm>
        </p:spPr>
        <p:txBody>
          <a:bodyPr/>
          <a:lstStyle/>
          <a:p>
            <a:r>
              <a:rPr lang="en-US" dirty="0"/>
              <a:t>9.19.2023</a:t>
            </a:r>
          </a:p>
        </p:txBody>
      </p:sp>
    </p:spTree>
    <p:extLst>
      <p:ext uri="{BB962C8B-B14F-4D97-AF65-F5344CB8AC3E}">
        <p14:creationId xmlns:p14="http://schemas.microsoft.com/office/powerpoint/2010/main" val="2956982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0D00C-894B-5E8D-9F47-17EC0410BC8F}"/>
              </a:ext>
            </a:extLst>
          </p:cNvPr>
          <p:cNvSpPr>
            <a:spLocks noGrp="1"/>
          </p:cNvSpPr>
          <p:nvPr>
            <p:ph type="title"/>
          </p:nvPr>
        </p:nvSpPr>
        <p:spPr>
          <a:xfrm>
            <a:off x="6420464" y="365760"/>
            <a:ext cx="4534047" cy="1325562"/>
          </a:xfrm>
        </p:spPr>
        <p:txBody>
          <a:bodyPr>
            <a:normAutofit/>
          </a:bodyPr>
          <a:lstStyle/>
          <a:p>
            <a:r>
              <a:rPr lang="en-US" dirty="0"/>
              <a:t>Why are we here?</a:t>
            </a:r>
          </a:p>
        </p:txBody>
      </p:sp>
      <p:pic>
        <p:nvPicPr>
          <p:cNvPr id="5" name="Picture 4" descr="A logo with a group of fish&#10;&#10;Description automatically generated">
            <a:extLst>
              <a:ext uri="{FF2B5EF4-FFF2-40B4-BE49-F238E27FC236}">
                <a16:creationId xmlns:a16="http://schemas.microsoft.com/office/drawing/2014/main" id="{390F4416-22DC-44F1-00BA-A8CDCA07E7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735" y="1616638"/>
            <a:ext cx="5200084" cy="3591966"/>
          </a:xfrm>
          <a:prstGeom prst="rect">
            <a:avLst/>
          </a:prstGeom>
        </p:spPr>
      </p:pic>
      <p:sp>
        <p:nvSpPr>
          <p:cNvPr id="3" name="Content Placeholder 2">
            <a:extLst>
              <a:ext uri="{FF2B5EF4-FFF2-40B4-BE49-F238E27FC236}">
                <a16:creationId xmlns:a16="http://schemas.microsoft.com/office/drawing/2014/main" id="{2F6B9FD4-986E-7B86-D955-E46596222C5C}"/>
              </a:ext>
            </a:extLst>
          </p:cNvPr>
          <p:cNvSpPr>
            <a:spLocks noGrp="1"/>
          </p:cNvSpPr>
          <p:nvPr>
            <p:ph idx="1"/>
          </p:nvPr>
        </p:nvSpPr>
        <p:spPr>
          <a:xfrm>
            <a:off x="6355286" y="1809946"/>
            <a:ext cx="4572002" cy="4351337"/>
          </a:xfrm>
        </p:spPr>
        <p:txBody>
          <a:bodyPr>
            <a:normAutofit/>
          </a:bodyPr>
          <a:lstStyle/>
          <a:p>
            <a:pPr marL="0" indent="0">
              <a:buNone/>
            </a:pPr>
            <a:r>
              <a:rPr lang="en-US" dirty="0"/>
              <a:t>The FWEA ten-minute meeting is a way for us to stay connected to our union.</a:t>
            </a:r>
          </a:p>
          <a:p>
            <a:pPr marL="0" indent="0">
              <a:buNone/>
            </a:pPr>
            <a:r>
              <a:rPr lang="en-US" dirty="0"/>
              <a:t>We use this time to update our members on issues that might be bubbling up… </a:t>
            </a:r>
          </a:p>
          <a:p>
            <a:pPr marL="0" indent="0">
              <a:buNone/>
            </a:pPr>
            <a:r>
              <a:rPr lang="en-US" dirty="0"/>
              <a:t>…..and keep them informed on opportunities for solidarity and growing our collective power.</a:t>
            </a:r>
          </a:p>
          <a:p>
            <a:pPr marL="0" indent="0">
              <a:buNone/>
            </a:pPr>
            <a:endParaRPr lang="en-US" dirty="0"/>
          </a:p>
          <a:p>
            <a:pPr marL="0" indent="0">
              <a:buNone/>
            </a:pPr>
            <a:r>
              <a:rPr lang="en-US" dirty="0"/>
              <a:t>We are stronger together!</a:t>
            </a:r>
          </a:p>
        </p:txBody>
      </p:sp>
    </p:spTree>
    <p:extLst>
      <p:ext uri="{BB962C8B-B14F-4D97-AF65-F5344CB8AC3E}">
        <p14:creationId xmlns:p14="http://schemas.microsoft.com/office/powerpoint/2010/main" val="407382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C2AC1-6453-AE5E-F46C-2B02286AE17B}"/>
              </a:ext>
            </a:extLst>
          </p:cNvPr>
          <p:cNvSpPr>
            <a:spLocks noGrp="1"/>
          </p:cNvSpPr>
          <p:nvPr>
            <p:ph type="title"/>
          </p:nvPr>
        </p:nvSpPr>
        <p:spPr/>
        <p:txBody>
          <a:bodyPr/>
          <a:lstStyle/>
          <a:p>
            <a:r>
              <a:rPr lang="en-US" dirty="0"/>
              <a:t>Professional Time – what is it?</a:t>
            </a:r>
          </a:p>
        </p:txBody>
      </p:sp>
      <p:sp>
        <p:nvSpPr>
          <p:cNvPr id="3" name="Content Placeholder 2">
            <a:extLst>
              <a:ext uri="{FF2B5EF4-FFF2-40B4-BE49-F238E27FC236}">
                <a16:creationId xmlns:a16="http://schemas.microsoft.com/office/drawing/2014/main" id="{163BC4F2-2849-5F1A-3708-366FFE0503AA}"/>
              </a:ext>
            </a:extLst>
          </p:cNvPr>
          <p:cNvSpPr>
            <a:spLocks noGrp="1"/>
          </p:cNvSpPr>
          <p:nvPr>
            <p:ph idx="1"/>
          </p:nvPr>
        </p:nvSpPr>
        <p:spPr/>
        <p:txBody>
          <a:bodyPr/>
          <a:lstStyle/>
          <a:p>
            <a:r>
              <a:rPr lang="en-US" dirty="0"/>
              <a:t>Let’s take a moment to read our language about professional time on pg. 46:</a:t>
            </a:r>
          </a:p>
          <a:p>
            <a:r>
              <a:rPr lang="en-US" dirty="0"/>
              <a:t>Professional Time: since staff members often need to meet with students beyond the student day, communicate with parents regarding student progress (particularly those who are struggling to progress), plan quality instruction, and collaborate with colleagues, the approximately </a:t>
            </a:r>
            <a:r>
              <a:rPr lang="en-US" b="1" dirty="0"/>
              <a:t>thirty minutes before and after the student day</a:t>
            </a:r>
            <a:r>
              <a:rPr lang="en-US" dirty="0"/>
              <a:t> (previously called WAC time, now called “Professional Time”) is a resource for addressing these responsibilities.  This time does not count toward a staff member’s 180 hours of planning time unless otherwise determined through the shared decision making process.  If time is bundled in chunks larger than thirty minutes, it needs only add up to a total of </a:t>
            </a:r>
            <a:r>
              <a:rPr lang="en-US" b="1" dirty="0"/>
              <a:t>five hours per week.  The use of this time is intended to be flexible</a:t>
            </a:r>
            <a:endParaRPr lang="en-US" dirty="0"/>
          </a:p>
        </p:txBody>
      </p:sp>
    </p:spTree>
    <p:extLst>
      <p:ext uri="{BB962C8B-B14F-4D97-AF65-F5344CB8AC3E}">
        <p14:creationId xmlns:p14="http://schemas.microsoft.com/office/powerpoint/2010/main" val="35511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06378C3-EA41-4A0B-8144-97AF179E9A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8693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2ABC575D-863A-449B-AA18-A22D2A84C8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6933" y="0"/>
            <a:ext cx="480906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B06672-1A60-406F-A61F-4563851CE6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5196840" cy="6858000"/>
          </a:xfrm>
          <a:prstGeom prst="rect">
            <a:avLst/>
          </a:prstGeom>
          <a:solidFill>
            <a:schemeClr val="bg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5B5FEC-5805-073A-B9CE-46F429ACBBC3}"/>
              </a:ext>
            </a:extLst>
          </p:cNvPr>
          <p:cNvSpPr>
            <a:spLocks noGrp="1"/>
          </p:cNvSpPr>
          <p:nvPr>
            <p:ph type="title"/>
          </p:nvPr>
        </p:nvSpPr>
        <p:spPr>
          <a:xfrm>
            <a:off x="6485993" y="643465"/>
            <a:ext cx="4419074" cy="5560272"/>
          </a:xfrm>
        </p:spPr>
        <p:txBody>
          <a:bodyPr anchor="ctr">
            <a:normAutofit/>
          </a:bodyPr>
          <a:lstStyle/>
          <a:p>
            <a:r>
              <a:rPr lang="en-US" dirty="0"/>
              <a:t>Professional Time…a deeper dive.</a:t>
            </a:r>
          </a:p>
        </p:txBody>
      </p:sp>
      <p:sp>
        <p:nvSpPr>
          <p:cNvPr id="3" name="Content Placeholder 2">
            <a:extLst>
              <a:ext uri="{FF2B5EF4-FFF2-40B4-BE49-F238E27FC236}">
                <a16:creationId xmlns:a16="http://schemas.microsoft.com/office/drawing/2014/main" id="{7614ECC4-562B-6DCC-4F66-744C35D6DC13}"/>
              </a:ext>
            </a:extLst>
          </p:cNvPr>
          <p:cNvSpPr>
            <a:spLocks noGrp="1"/>
          </p:cNvSpPr>
          <p:nvPr>
            <p:ph idx="1"/>
          </p:nvPr>
        </p:nvSpPr>
        <p:spPr>
          <a:xfrm>
            <a:off x="1732248" y="643465"/>
            <a:ext cx="4009730" cy="5528735"/>
          </a:xfrm>
        </p:spPr>
        <p:txBody>
          <a:bodyPr anchor="ctr">
            <a:normAutofit lnSpcReduction="10000"/>
          </a:bodyPr>
          <a:lstStyle/>
          <a:p>
            <a:r>
              <a:rPr lang="en-US" sz="1500" dirty="0"/>
              <a:t>So what does this mean in practice….</a:t>
            </a:r>
          </a:p>
          <a:p>
            <a:r>
              <a:rPr lang="en-US" sz="1500" dirty="0"/>
              <a:t>During my professional time, can I be required to supervise arrival/dismissal activities?</a:t>
            </a:r>
          </a:p>
          <a:p>
            <a:pPr marL="274320" lvl="1" indent="0">
              <a:buNone/>
            </a:pPr>
            <a:r>
              <a:rPr lang="en-US" sz="1500" dirty="0"/>
              <a:t>You must assist with student dismissal, but supervision should not encroach significantly on your professional time. </a:t>
            </a:r>
            <a:r>
              <a:rPr lang="en-US" sz="1500" i="1" dirty="0">
                <a:highlight>
                  <a:srgbClr val="FFFF00"/>
                </a:highlight>
              </a:rPr>
              <a:t>At elementary</a:t>
            </a:r>
            <a:r>
              <a:rPr lang="en-US" sz="1500" i="1" dirty="0"/>
              <a:t>, supervision includes: walking students to and from lunch, specialist time and recess, to bus and/or parent pickup</a:t>
            </a:r>
            <a:r>
              <a:rPr lang="en-US" sz="1500" i="1" dirty="0">
                <a:highlight>
                  <a:srgbClr val="FFFF00"/>
                </a:highlight>
              </a:rPr>
              <a:t>. At secondary, </a:t>
            </a:r>
            <a:r>
              <a:rPr lang="en-US" sz="1500" i="1" dirty="0"/>
              <a:t>supervision includes standing at doors and/or monitoring common areas during passing times and dismissal.</a:t>
            </a:r>
            <a:endParaRPr lang="en-US" sz="1500" b="1" i="1" dirty="0"/>
          </a:p>
          <a:p>
            <a:r>
              <a:rPr lang="en-US" sz="1500" dirty="0"/>
              <a:t>When does professional time happen on early release days?</a:t>
            </a:r>
          </a:p>
          <a:p>
            <a:pPr marL="274320" lvl="1" indent="0">
              <a:buNone/>
            </a:pPr>
            <a:r>
              <a:rPr lang="en-US" sz="1500" dirty="0"/>
              <a:t>Earlier this year, communication was sent by Diane Ellis.  Early release activities (Building/District PD, PLC’s and Common Planning) should occur as soon as students depart, and the end time on an Early Release Day is the same as any other day of the week.  </a:t>
            </a:r>
            <a:r>
              <a:rPr lang="en-US" sz="1500" b="1" dirty="0"/>
              <a:t>The 75 minutes is </a:t>
            </a:r>
            <a:r>
              <a:rPr lang="en-US" sz="1500" b="1" u="sng" dirty="0"/>
              <a:t>inclusive</a:t>
            </a:r>
            <a:r>
              <a:rPr lang="en-US" sz="1500" b="1" dirty="0"/>
              <a:t> of transition time.</a:t>
            </a:r>
            <a:r>
              <a:rPr lang="en-US" sz="1500" dirty="0"/>
              <a:t>  </a:t>
            </a:r>
          </a:p>
        </p:txBody>
      </p:sp>
    </p:spTree>
    <p:extLst>
      <p:ext uri="{BB962C8B-B14F-4D97-AF65-F5344CB8AC3E}">
        <p14:creationId xmlns:p14="http://schemas.microsoft.com/office/powerpoint/2010/main" val="2748214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CFAC1-4180-5AD7-E35B-C40D2BFAEDEE}"/>
              </a:ext>
            </a:extLst>
          </p:cNvPr>
          <p:cNvSpPr>
            <a:spLocks noGrp="1"/>
          </p:cNvSpPr>
          <p:nvPr>
            <p:ph type="title"/>
          </p:nvPr>
        </p:nvSpPr>
        <p:spPr>
          <a:xfrm>
            <a:off x="529720" y="367983"/>
            <a:ext cx="10515600" cy="779746"/>
          </a:xfrm>
        </p:spPr>
        <p:txBody>
          <a:bodyPr>
            <a:noAutofit/>
          </a:bodyPr>
          <a:lstStyle/>
          <a:p>
            <a:r>
              <a:rPr lang="en-US" sz="3600" b="1" dirty="0"/>
              <a:t>Supporting our</a:t>
            </a:r>
            <a:br>
              <a:rPr lang="en-US" sz="3600" b="1" dirty="0"/>
            </a:br>
            <a:r>
              <a:rPr lang="en-US" sz="3600" b="1" dirty="0"/>
              <a:t>School Board Candidates</a:t>
            </a:r>
          </a:p>
        </p:txBody>
      </p:sp>
      <p:sp>
        <p:nvSpPr>
          <p:cNvPr id="3" name="Content Placeholder 2">
            <a:extLst>
              <a:ext uri="{FF2B5EF4-FFF2-40B4-BE49-F238E27FC236}">
                <a16:creationId xmlns:a16="http://schemas.microsoft.com/office/drawing/2014/main" id="{61260629-CBC9-45AB-DEB6-F2CE31AE274C}"/>
              </a:ext>
            </a:extLst>
          </p:cNvPr>
          <p:cNvSpPr>
            <a:spLocks noGrp="1"/>
          </p:cNvSpPr>
          <p:nvPr>
            <p:ph idx="1"/>
          </p:nvPr>
        </p:nvSpPr>
        <p:spPr>
          <a:xfrm>
            <a:off x="529720" y="1270001"/>
            <a:ext cx="6379079" cy="5587999"/>
          </a:xfrm>
        </p:spPr>
        <p:txBody>
          <a:bodyPr>
            <a:normAutofit/>
          </a:bodyPr>
          <a:lstStyle/>
          <a:p>
            <a:pPr marL="0" indent="0">
              <a:buNone/>
            </a:pPr>
            <a:r>
              <a:rPr lang="en-US" dirty="0" err="1"/>
              <a:t>Luckisha</a:t>
            </a:r>
            <a:r>
              <a:rPr lang="en-US" dirty="0"/>
              <a:t> Phillips has asked for support with sign waving!</a:t>
            </a:r>
          </a:p>
          <a:p>
            <a:pPr lvl="1"/>
            <a:r>
              <a:rPr lang="en-US" b="0" i="0" dirty="0">
                <a:solidFill>
                  <a:srgbClr val="000000"/>
                </a:solidFill>
                <a:effectLst/>
                <a:latin typeface="+mj-lt"/>
              </a:rPr>
              <a:t>10/28 at 9 AM @ Pac Hwy &amp; 320</a:t>
            </a:r>
            <a:r>
              <a:rPr lang="en-US" b="0" i="0" baseline="30000" dirty="0">
                <a:solidFill>
                  <a:srgbClr val="000000"/>
                </a:solidFill>
                <a:effectLst/>
                <a:latin typeface="+mj-lt"/>
              </a:rPr>
              <a:t>th</a:t>
            </a:r>
            <a:r>
              <a:rPr lang="en-US" b="0" i="0" dirty="0">
                <a:solidFill>
                  <a:srgbClr val="000000"/>
                </a:solidFill>
                <a:effectLst/>
                <a:latin typeface="+mj-lt"/>
              </a:rPr>
              <a:t> (costumes encouraged!!)</a:t>
            </a:r>
          </a:p>
          <a:p>
            <a:pPr lvl="1"/>
            <a:r>
              <a:rPr lang="en-US" b="0" i="0" dirty="0">
                <a:solidFill>
                  <a:srgbClr val="000000"/>
                </a:solidFill>
                <a:effectLst/>
                <a:latin typeface="+mj-lt"/>
              </a:rPr>
              <a:t>11/4 </a:t>
            </a:r>
            <a:r>
              <a:rPr lang="en-US" dirty="0">
                <a:solidFill>
                  <a:srgbClr val="000000"/>
                </a:solidFill>
                <a:latin typeface="+mj-lt"/>
              </a:rPr>
              <a:t>at</a:t>
            </a:r>
            <a:r>
              <a:rPr lang="en-US" b="0" i="0" dirty="0">
                <a:solidFill>
                  <a:srgbClr val="000000"/>
                </a:solidFill>
                <a:effectLst/>
                <a:latin typeface="+mj-lt"/>
              </a:rPr>
              <a:t> 9 AM @ Pac Hwy &amp; 320th</a:t>
            </a:r>
            <a:endParaRPr lang="en-US" dirty="0">
              <a:latin typeface="+mj-lt"/>
            </a:endParaRPr>
          </a:p>
          <a:p>
            <a:pPr marL="0" indent="0">
              <a:buNone/>
            </a:pPr>
            <a:endParaRPr lang="en-US" dirty="0"/>
          </a:p>
          <a:p>
            <a:pPr marL="0" indent="0">
              <a:buNone/>
            </a:pPr>
            <a:r>
              <a:rPr lang="en-US" u="sng" dirty="0"/>
              <a:t>What else are YOU willing to do?  Let us know!</a:t>
            </a:r>
          </a:p>
          <a:p>
            <a:r>
              <a:rPr lang="en-US" dirty="0"/>
              <a:t>We ask that you place a tentative “hold” on Saturdays in October.  </a:t>
            </a:r>
          </a:p>
          <a:p>
            <a:r>
              <a:rPr lang="en-US" dirty="0"/>
              <a:t>Scan the QR code to the right and add your name to this google form so we can reach out directly as more campaigning opportunities arise.</a:t>
            </a:r>
          </a:p>
        </p:txBody>
      </p:sp>
      <p:pic>
        <p:nvPicPr>
          <p:cNvPr id="5" name="Picture 4">
            <a:extLst>
              <a:ext uri="{FF2B5EF4-FFF2-40B4-BE49-F238E27FC236}">
                <a16:creationId xmlns:a16="http://schemas.microsoft.com/office/drawing/2014/main" id="{400F6636-5AD9-86D9-784A-990A62A22F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9503" y="100361"/>
            <a:ext cx="2684656" cy="3579541"/>
          </a:xfrm>
          <a:prstGeom prst="rect">
            <a:avLst/>
          </a:prstGeom>
        </p:spPr>
      </p:pic>
      <p:pic>
        <p:nvPicPr>
          <p:cNvPr id="6" name="Picture 5" descr="A qr code with a few black squares&#10;&#10;Description automatically generated">
            <a:extLst>
              <a:ext uri="{FF2B5EF4-FFF2-40B4-BE49-F238E27FC236}">
                <a16:creationId xmlns:a16="http://schemas.microsoft.com/office/drawing/2014/main" id="{0BD29BC4-34CC-1246-9784-CD45BED511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3884" y="3651504"/>
            <a:ext cx="3610834" cy="3206496"/>
          </a:xfrm>
          <a:prstGeom prst="rect">
            <a:avLst/>
          </a:prstGeom>
        </p:spPr>
      </p:pic>
    </p:spTree>
    <p:extLst>
      <p:ext uri="{BB962C8B-B14F-4D97-AF65-F5344CB8AC3E}">
        <p14:creationId xmlns:p14="http://schemas.microsoft.com/office/powerpoint/2010/main" val="176067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80">
                                          <p:stCondLst>
                                            <p:cond delay="0"/>
                                          </p:stCondLst>
                                        </p:cTn>
                                        <p:tgtEl>
                                          <p:spTgt spid="6"/>
                                        </p:tgtEl>
                                      </p:cBhvr>
                                    </p:animEffect>
                                    <p:anim calcmode="lin" valueType="num">
                                      <p:cBhvr>
                                        <p:cTn id="3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9" dur="26">
                                          <p:stCondLst>
                                            <p:cond delay="650"/>
                                          </p:stCondLst>
                                        </p:cTn>
                                        <p:tgtEl>
                                          <p:spTgt spid="6"/>
                                        </p:tgtEl>
                                      </p:cBhvr>
                                      <p:to x="100000" y="60000"/>
                                    </p:animScale>
                                    <p:animScale>
                                      <p:cBhvr>
                                        <p:cTn id="40" dur="166" decel="50000">
                                          <p:stCondLst>
                                            <p:cond delay="676"/>
                                          </p:stCondLst>
                                        </p:cTn>
                                        <p:tgtEl>
                                          <p:spTgt spid="6"/>
                                        </p:tgtEl>
                                      </p:cBhvr>
                                      <p:to x="100000" y="100000"/>
                                    </p:animScale>
                                    <p:animScale>
                                      <p:cBhvr>
                                        <p:cTn id="41" dur="26">
                                          <p:stCondLst>
                                            <p:cond delay="1312"/>
                                          </p:stCondLst>
                                        </p:cTn>
                                        <p:tgtEl>
                                          <p:spTgt spid="6"/>
                                        </p:tgtEl>
                                      </p:cBhvr>
                                      <p:to x="100000" y="80000"/>
                                    </p:animScale>
                                    <p:animScale>
                                      <p:cBhvr>
                                        <p:cTn id="42" dur="166" decel="50000">
                                          <p:stCondLst>
                                            <p:cond delay="1338"/>
                                          </p:stCondLst>
                                        </p:cTn>
                                        <p:tgtEl>
                                          <p:spTgt spid="6"/>
                                        </p:tgtEl>
                                      </p:cBhvr>
                                      <p:to x="100000" y="100000"/>
                                    </p:animScale>
                                    <p:animScale>
                                      <p:cBhvr>
                                        <p:cTn id="43" dur="26">
                                          <p:stCondLst>
                                            <p:cond delay="1642"/>
                                          </p:stCondLst>
                                        </p:cTn>
                                        <p:tgtEl>
                                          <p:spTgt spid="6"/>
                                        </p:tgtEl>
                                      </p:cBhvr>
                                      <p:to x="100000" y="90000"/>
                                    </p:animScale>
                                    <p:animScale>
                                      <p:cBhvr>
                                        <p:cTn id="44" dur="166" decel="50000">
                                          <p:stCondLst>
                                            <p:cond delay="1668"/>
                                          </p:stCondLst>
                                        </p:cTn>
                                        <p:tgtEl>
                                          <p:spTgt spid="6"/>
                                        </p:tgtEl>
                                      </p:cBhvr>
                                      <p:to x="100000" y="100000"/>
                                    </p:animScale>
                                    <p:animScale>
                                      <p:cBhvr>
                                        <p:cTn id="45" dur="26">
                                          <p:stCondLst>
                                            <p:cond delay="1808"/>
                                          </p:stCondLst>
                                        </p:cTn>
                                        <p:tgtEl>
                                          <p:spTgt spid="6"/>
                                        </p:tgtEl>
                                      </p:cBhvr>
                                      <p:to x="100000" y="95000"/>
                                    </p:animScale>
                                    <p:animScale>
                                      <p:cBhvr>
                                        <p:cTn id="4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7D5B4-B313-55C1-1EEE-21FF20D75064}"/>
              </a:ext>
            </a:extLst>
          </p:cNvPr>
          <p:cNvSpPr>
            <a:spLocks noGrp="1"/>
          </p:cNvSpPr>
          <p:nvPr>
            <p:ph type="title"/>
          </p:nvPr>
        </p:nvSpPr>
        <p:spPr>
          <a:xfrm>
            <a:off x="643831" y="640080"/>
            <a:ext cx="3690425" cy="1325562"/>
          </a:xfrm>
        </p:spPr>
        <p:txBody>
          <a:bodyPr>
            <a:normAutofit/>
          </a:bodyPr>
          <a:lstStyle/>
          <a:p>
            <a:r>
              <a:rPr lang="en-US" sz="3000"/>
              <a:t>A week in review: Solidarity Week!</a:t>
            </a:r>
          </a:p>
        </p:txBody>
      </p:sp>
      <p:sp>
        <p:nvSpPr>
          <p:cNvPr id="3" name="Content Placeholder 2">
            <a:extLst>
              <a:ext uri="{FF2B5EF4-FFF2-40B4-BE49-F238E27FC236}">
                <a16:creationId xmlns:a16="http://schemas.microsoft.com/office/drawing/2014/main" id="{6C9DE2EB-4FD5-01B1-FA27-4777CA9FB183}"/>
              </a:ext>
            </a:extLst>
          </p:cNvPr>
          <p:cNvSpPr>
            <a:spLocks noGrp="1"/>
          </p:cNvSpPr>
          <p:nvPr>
            <p:ph idx="1"/>
          </p:nvPr>
        </p:nvSpPr>
        <p:spPr>
          <a:xfrm>
            <a:off x="643831" y="1936955"/>
            <a:ext cx="3690425" cy="4243182"/>
          </a:xfrm>
        </p:spPr>
        <p:txBody>
          <a:bodyPr>
            <a:normAutofit lnSpcReduction="10000"/>
          </a:bodyPr>
          <a:lstStyle/>
          <a:p>
            <a:r>
              <a:rPr lang="en-US" sz="1200" dirty="0"/>
              <a:t>First off, a </a:t>
            </a:r>
            <a:r>
              <a:rPr lang="en-US" sz="1200" b="1" dirty="0"/>
              <a:t>HUGE THANK YOU </a:t>
            </a:r>
            <a:r>
              <a:rPr lang="en-US" sz="1200" dirty="0"/>
              <a:t>to our ARs for helping to facilitate our FIRST ever FWEA Solidarity Week!  We had 345 responses!!</a:t>
            </a:r>
          </a:p>
          <a:p>
            <a:r>
              <a:rPr lang="en-US" sz="1200" dirty="0"/>
              <a:t>Here are the response rates for our solidarity statements:</a:t>
            </a:r>
          </a:p>
          <a:p>
            <a:pPr lvl="1"/>
            <a:r>
              <a:rPr lang="en-US" sz="1200" dirty="0"/>
              <a:t>I stand in solidarity with FWEA – 99% Yes!</a:t>
            </a:r>
          </a:p>
          <a:p>
            <a:pPr lvl="1"/>
            <a:endParaRPr lang="en-US" sz="1200" dirty="0"/>
          </a:p>
          <a:p>
            <a:pPr lvl="1"/>
            <a:r>
              <a:rPr lang="en-US" sz="1200" dirty="0"/>
              <a:t>I stand in solidarity with Student Support Services – 99% Yes!</a:t>
            </a:r>
          </a:p>
          <a:p>
            <a:pPr lvl="1"/>
            <a:endParaRPr lang="en-US" sz="1200" dirty="0"/>
          </a:p>
          <a:p>
            <a:pPr lvl="1"/>
            <a:r>
              <a:rPr lang="en-US" sz="1200" dirty="0"/>
              <a:t>I stand in solidarity with equity and inclusion – 98% Yes!</a:t>
            </a:r>
          </a:p>
          <a:p>
            <a:pPr marL="274320" lvl="1" indent="0">
              <a:buNone/>
            </a:pPr>
            <a:endParaRPr lang="en-US" sz="1200" dirty="0"/>
          </a:p>
          <a:p>
            <a:pPr lvl="1"/>
            <a:r>
              <a:rPr lang="en-US" sz="1200" dirty="0"/>
              <a:t>We want more responses! So if you didn’t participate….. </a:t>
            </a:r>
          </a:p>
          <a:p>
            <a:pPr lvl="4"/>
            <a:endParaRPr lang="en-US" sz="1200" dirty="0"/>
          </a:p>
          <a:p>
            <a:pPr marL="1097280" lvl="4" indent="0">
              <a:buNone/>
            </a:pPr>
            <a:r>
              <a:rPr lang="en-US" sz="2400" b="1" dirty="0">
                <a:solidFill>
                  <a:srgbClr val="FF0000"/>
                </a:solidFill>
              </a:rPr>
              <a:t>It isn’t too late – scan the code and fill it out!</a:t>
            </a:r>
          </a:p>
        </p:txBody>
      </p:sp>
      <p:pic>
        <p:nvPicPr>
          <p:cNvPr id="4" name="Picture 3" descr="A qr code on a white background&#10;&#10;Description automatically generated">
            <a:extLst>
              <a:ext uri="{FF2B5EF4-FFF2-40B4-BE49-F238E27FC236}">
                <a16:creationId xmlns:a16="http://schemas.microsoft.com/office/drawing/2014/main" id="{9C224ACC-985D-58F9-72A6-26320720DC31}"/>
              </a:ext>
            </a:extLst>
          </p:cNvPr>
          <p:cNvPicPr>
            <a:picLocks noChangeAspect="1"/>
          </p:cNvPicPr>
          <p:nvPr/>
        </p:nvPicPr>
        <p:blipFill>
          <a:blip r:embed="rId2"/>
          <a:stretch>
            <a:fillRect/>
          </a:stretch>
        </p:blipFill>
        <p:spPr>
          <a:xfrm>
            <a:off x="5007964" y="640080"/>
            <a:ext cx="5448399" cy="5588101"/>
          </a:xfrm>
          <a:prstGeom prst="rect">
            <a:avLst/>
          </a:prstGeom>
        </p:spPr>
      </p:pic>
    </p:spTree>
    <p:extLst>
      <p:ext uri="{BB962C8B-B14F-4D97-AF65-F5344CB8AC3E}">
        <p14:creationId xmlns:p14="http://schemas.microsoft.com/office/powerpoint/2010/main" val="194524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2000"/>
                                        <p:tgtEl>
                                          <p:spTgt spid="4"/>
                                        </p:tgtEl>
                                      </p:cBhvr>
                                    </p:animEffect>
                                    <p:anim calcmode="lin" valueType="num">
                                      <p:cBhvr>
                                        <p:cTn id="43" dur="2000" fill="hold"/>
                                        <p:tgtEl>
                                          <p:spTgt spid="4"/>
                                        </p:tgtEl>
                                        <p:attrNameLst>
                                          <p:attrName>ppt_w</p:attrName>
                                        </p:attrNameLst>
                                      </p:cBhvr>
                                      <p:tavLst>
                                        <p:tav tm="0" fmla="#ppt_w*sin(2.5*pi*$)">
                                          <p:val>
                                            <p:fltVal val="0"/>
                                          </p:val>
                                        </p:tav>
                                        <p:tav tm="100000">
                                          <p:val>
                                            <p:fltVal val="1"/>
                                          </p:val>
                                        </p:tav>
                                      </p:tavLst>
                                    </p:anim>
                                    <p:anim calcmode="lin" valueType="num">
                                      <p:cBhvr>
                                        <p:cTn id="4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C3E40-28B4-EA89-F37D-9DB6C701114F}"/>
              </a:ext>
            </a:extLst>
          </p:cNvPr>
          <p:cNvSpPr>
            <a:spLocks noGrp="1"/>
          </p:cNvSpPr>
          <p:nvPr>
            <p:ph type="title"/>
          </p:nvPr>
        </p:nvSpPr>
        <p:spPr>
          <a:xfrm>
            <a:off x="5270090" y="365760"/>
            <a:ext cx="5692878" cy="1325562"/>
          </a:xfrm>
        </p:spPr>
        <p:txBody>
          <a:bodyPr>
            <a:normAutofit/>
          </a:bodyPr>
          <a:lstStyle/>
          <a:p>
            <a:r>
              <a:rPr lang="en-US" dirty="0"/>
              <a:t>ESP and Cert Solidarity Moment!</a:t>
            </a:r>
          </a:p>
        </p:txBody>
      </p:sp>
      <p:pic>
        <p:nvPicPr>
          <p:cNvPr id="5" name="Picture 4" descr="A qr code with a few black squares&#10;&#10;Description automatically generated">
            <a:extLst>
              <a:ext uri="{FF2B5EF4-FFF2-40B4-BE49-F238E27FC236}">
                <a16:creationId xmlns:a16="http://schemas.microsoft.com/office/drawing/2014/main" id="{D56F0E86-8132-443A-536B-AA1B2D75B3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735" y="1424474"/>
            <a:ext cx="4019312" cy="4019312"/>
          </a:xfrm>
          <a:prstGeom prst="rect">
            <a:avLst/>
          </a:prstGeom>
        </p:spPr>
      </p:pic>
      <p:sp>
        <p:nvSpPr>
          <p:cNvPr id="3" name="Content Placeholder 2">
            <a:extLst>
              <a:ext uri="{FF2B5EF4-FFF2-40B4-BE49-F238E27FC236}">
                <a16:creationId xmlns:a16="http://schemas.microsoft.com/office/drawing/2014/main" id="{5DF2E473-8429-51EA-6502-9537B6C2B716}"/>
              </a:ext>
            </a:extLst>
          </p:cNvPr>
          <p:cNvSpPr>
            <a:spLocks noGrp="1"/>
          </p:cNvSpPr>
          <p:nvPr>
            <p:ph idx="1"/>
          </p:nvPr>
        </p:nvSpPr>
        <p:spPr>
          <a:xfrm>
            <a:off x="5270090" y="1828800"/>
            <a:ext cx="5710771" cy="4351337"/>
          </a:xfrm>
        </p:spPr>
        <p:txBody>
          <a:bodyPr>
            <a:normAutofit/>
          </a:bodyPr>
          <a:lstStyle/>
          <a:p>
            <a:r>
              <a:rPr lang="en-US" sz="1300" dirty="0"/>
              <a:t>We have a unique opportunity in October to show our amazing ESPs some love!</a:t>
            </a:r>
          </a:p>
          <a:p>
            <a:r>
              <a:rPr lang="en-US" sz="1300" dirty="0"/>
              <a:t>Friday October 13</a:t>
            </a:r>
            <a:r>
              <a:rPr lang="en-US" sz="1300" baseline="30000" dirty="0"/>
              <a:t>th</a:t>
            </a:r>
            <a:r>
              <a:rPr lang="en-US" sz="1300" dirty="0"/>
              <a:t> is a non-workday for certificated staff…</a:t>
            </a:r>
          </a:p>
          <a:p>
            <a:pPr marL="0" indent="0">
              <a:buNone/>
            </a:pPr>
            <a:r>
              <a:rPr lang="en-US" sz="1300" dirty="0"/>
              <a:t>……….….BUT, our ESPs will be coming together that day for a district-wide staff retreat.</a:t>
            </a:r>
          </a:p>
          <a:p>
            <a:pPr marL="0" indent="0">
              <a:buNone/>
            </a:pPr>
            <a:r>
              <a:rPr lang="en-US" sz="1300" dirty="0"/>
              <a:t>So where do we come in?</a:t>
            </a:r>
          </a:p>
          <a:p>
            <a:pPr lvl="1"/>
            <a:r>
              <a:rPr lang="en-US" sz="1300" dirty="0"/>
              <a:t>We want to show our ESPs how much they mean to us as they enter their training</a:t>
            </a:r>
          </a:p>
          <a:p>
            <a:pPr lvl="1"/>
            <a:r>
              <a:rPr lang="en-US" sz="1300" dirty="0"/>
              <a:t>Bring pom-poms, signs, and most importantly yourself!</a:t>
            </a:r>
          </a:p>
          <a:p>
            <a:pPr lvl="1"/>
            <a:r>
              <a:rPr lang="en-US" sz="1300" dirty="0"/>
              <a:t>FWEA will provide everything else you need!</a:t>
            </a:r>
          </a:p>
          <a:p>
            <a:pPr lvl="1"/>
            <a:endParaRPr lang="en-US" sz="1300" dirty="0"/>
          </a:p>
          <a:p>
            <a:r>
              <a:rPr lang="en-US" sz="1300" dirty="0"/>
              <a:t>Won’t you join us the </a:t>
            </a:r>
            <a:r>
              <a:rPr lang="en-US" sz="1300" dirty="0" err="1"/>
              <a:t>mornin</a:t>
            </a:r>
            <a:r>
              <a:rPr lang="en-US" sz="1300" dirty="0"/>
              <a:t> of October 13, Certificated Staff?  Scan the QR code and RSVP! </a:t>
            </a:r>
          </a:p>
        </p:txBody>
      </p:sp>
    </p:spTree>
    <p:extLst>
      <p:ext uri="{BB962C8B-B14F-4D97-AF65-F5344CB8AC3E}">
        <p14:creationId xmlns:p14="http://schemas.microsoft.com/office/powerpoint/2010/main" val="86854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2000"/>
                                        <p:tgtEl>
                                          <p:spTgt spid="5"/>
                                        </p:tgtEl>
                                      </p:cBhvr>
                                    </p:animEffect>
                                    <p:anim calcmode="lin" valueType="num">
                                      <p:cBhvr>
                                        <p:cTn id="48" dur="2000" fill="hold"/>
                                        <p:tgtEl>
                                          <p:spTgt spid="5"/>
                                        </p:tgtEl>
                                        <p:attrNameLst>
                                          <p:attrName>ppt_w</p:attrName>
                                        </p:attrNameLst>
                                      </p:cBhvr>
                                      <p:tavLst>
                                        <p:tav tm="0" fmla="#ppt_w*sin(2.5*pi*$)">
                                          <p:val>
                                            <p:fltVal val="0"/>
                                          </p:val>
                                        </p:tav>
                                        <p:tav tm="100000">
                                          <p:val>
                                            <p:fltVal val="1"/>
                                          </p:val>
                                        </p:tav>
                                      </p:tavLst>
                                    </p:anim>
                                    <p:anim calcmode="lin" valueType="num">
                                      <p:cBhvr>
                                        <p:cTn id="4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4BBCF-AE03-8104-F2BC-7E547C8AA7D9}"/>
              </a:ext>
            </a:extLst>
          </p:cNvPr>
          <p:cNvSpPr>
            <a:spLocks noGrp="1"/>
          </p:cNvSpPr>
          <p:nvPr>
            <p:ph type="title"/>
          </p:nvPr>
        </p:nvSpPr>
        <p:spPr>
          <a:xfrm>
            <a:off x="3937994" y="365760"/>
            <a:ext cx="6977857" cy="1325562"/>
          </a:xfrm>
        </p:spPr>
        <p:txBody>
          <a:bodyPr vert="horz" lIns="91440" tIns="45720" rIns="91440" bIns="45720" rtlCol="0" anchor="b">
            <a:normAutofit/>
          </a:bodyPr>
          <a:lstStyle/>
          <a:p>
            <a:r>
              <a:rPr lang="en-US" dirty="0">
                <a:solidFill>
                  <a:schemeClr val="tx1"/>
                </a:solidFill>
              </a:rPr>
              <a:t>Review - Upcoming Events!</a:t>
            </a:r>
          </a:p>
        </p:txBody>
      </p:sp>
      <p:pic>
        <p:nvPicPr>
          <p:cNvPr id="10" name="Picture 9" descr="Two women holding a picture frame&#10;&#10;Description automatically generated">
            <a:extLst>
              <a:ext uri="{FF2B5EF4-FFF2-40B4-BE49-F238E27FC236}">
                <a16:creationId xmlns:a16="http://schemas.microsoft.com/office/drawing/2014/main" id="{198CAB7F-D314-9E58-67ED-4F814314C342}"/>
              </a:ext>
            </a:extLst>
          </p:cNvPr>
          <p:cNvPicPr>
            <a:picLocks noChangeAspect="1"/>
          </p:cNvPicPr>
          <p:nvPr/>
        </p:nvPicPr>
        <p:blipFill rotWithShape="1">
          <a:blip r:embed="rId2">
            <a:extLst>
              <a:ext uri="{28A0092B-C50C-407E-A947-70E740481C1C}">
                <a14:useLocalDpi xmlns:a14="http://schemas.microsoft.com/office/drawing/2010/main" val="0"/>
              </a:ext>
            </a:extLst>
          </a:blip>
          <a:srcRect l="2425" r="25236" b="-2"/>
          <a:stretch/>
        </p:blipFill>
        <p:spPr>
          <a:xfrm rot="5400000">
            <a:off x="63102" y="-63102"/>
            <a:ext cx="3429000" cy="3555205"/>
          </a:xfrm>
          <a:prstGeom prst="rect">
            <a:avLst/>
          </a:prstGeom>
        </p:spPr>
      </p:pic>
      <p:sp>
        <p:nvSpPr>
          <p:cNvPr id="6" name="TextBox 5">
            <a:extLst>
              <a:ext uri="{FF2B5EF4-FFF2-40B4-BE49-F238E27FC236}">
                <a16:creationId xmlns:a16="http://schemas.microsoft.com/office/drawing/2014/main" id="{C034D3F6-CC76-73B4-9CEB-1FA761292BF1}"/>
              </a:ext>
            </a:extLst>
          </p:cNvPr>
          <p:cNvSpPr txBox="1"/>
          <p:nvPr/>
        </p:nvSpPr>
        <p:spPr>
          <a:xfrm>
            <a:off x="3937994" y="1828800"/>
            <a:ext cx="6977857" cy="4351337"/>
          </a:xfrm>
          <a:prstGeom prst="rect">
            <a:avLst/>
          </a:prstGeom>
        </p:spPr>
        <p:txBody>
          <a:bodyPr vert="horz" lIns="91440" tIns="45720" rIns="91440" bIns="45720" rtlCol="0">
            <a:normAutofit/>
          </a:bodyPr>
          <a:lstStyle/>
          <a:p>
            <a:pPr indent="-182880" defTabSz="914400">
              <a:spcAft>
                <a:spcPts val="600"/>
              </a:spcAft>
              <a:buClr>
                <a:schemeClr val="accent1"/>
              </a:buClr>
            </a:pPr>
            <a:r>
              <a:rPr lang="en-US" dirty="0"/>
              <a:t>September 28</a:t>
            </a:r>
            <a:r>
              <a:rPr lang="en-US" baseline="30000" dirty="0"/>
              <a:t>th</a:t>
            </a:r>
            <a:r>
              <a:rPr lang="en-US" dirty="0"/>
              <a:t>: New Member Dinner</a:t>
            </a:r>
          </a:p>
          <a:p>
            <a:pPr indent="-182880" defTabSz="914400">
              <a:spcAft>
                <a:spcPts val="600"/>
              </a:spcAft>
              <a:buClr>
                <a:schemeClr val="accent1"/>
              </a:buClr>
            </a:pPr>
            <a:endParaRPr lang="en-US" dirty="0"/>
          </a:p>
          <a:p>
            <a:pPr indent="-182880" defTabSz="914400">
              <a:spcAft>
                <a:spcPts val="600"/>
              </a:spcAft>
              <a:buClr>
                <a:schemeClr val="accent1"/>
              </a:buClr>
            </a:pPr>
            <a:r>
              <a:rPr lang="en-US" dirty="0"/>
              <a:t>October 13</a:t>
            </a:r>
            <a:r>
              <a:rPr lang="en-US" baseline="30000" dirty="0"/>
              <a:t>th</a:t>
            </a:r>
            <a:r>
              <a:rPr lang="en-US" dirty="0"/>
              <a:t>: ESP Solidarity Day</a:t>
            </a:r>
          </a:p>
          <a:p>
            <a:pPr indent="-182880" defTabSz="914400">
              <a:spcAft>
                <a:spcPts val="600"/>
              </a:spcAft>
              <a:buClr>
                <a:schemeClr val="accent1"/>
              </a:buClr>
            </a:pPr>
            <a:endParaRPr lang="en-US" dirty="0"/>
          </a:p>
          <a:p>
            <a:pPr indent="-182880" defTabSz="914400">
              <a:spcAft>
                <a:spcPts val="600"/>
              </a:spcAft>
              <a:buClr>
                <a:schemeClr val="accent1"/>
              </a:buClr>
            </a:pPr>
            <a:r>
              <a:rPr lang="en-US" dirty="0"/>
              <a:t>October 19</a:t>
            </a:r>
            <a:r>
              <a:rPr lang="en-US" baseline="30000" dirty="0"/>
              <a:t>th</a:t>
            </a:r>
            <a:r>
              <a:rPr lang="en-US" dirty="0"/>
              <a:t>: FWEA Home Buying Seminar</a:t>
            </a:r>
          </a:p>
          <a:p>
            <a:pPr indent="-182880" defTabSz="914400">
              <a:spcAft>
                <a:spcPts val="600"/>
              </a:spcAft>
              <a:buClr>
                <a:schemeClr val="accent1"/>
              </a:buClr>
            </a:pPr>
            <a:endParaRPr lang="en-US" dirty="0"/>
          </a:p>
          <a:p>
            <a:pPr indent="-182880" defTabSz="914400">
              <a:spcAft>
                <a:spcPts val="600"/>
              </a:spcAft>
              <a:buClr>
                <a:schemeClr val="accent1"/>
              </a:buClr>
            </a:pPr>
            <a:r>
              <a:rPr lang="en-US" dirty="0"/>
              <a:t>October 28</a:t>
            </a:r>
            <a:r>
              <a:rPr lang="en-US" baseline="30000" dirty="0"/>
              <a:t>th</a:t>
            </a:r>
            <a:r>
              <a:rPr lang="en-US" dirty="0"/>
              <a:t>: Sign waving for </a:t>
            </a:r>
            <a:r>
              <a:rPr lang="en-US" dirty="0" err="1"/>
              <a:t>Luckisha</a:t>
            </a:r>
            <a:r>
              <a:rPr lang="en-US" dirty="0"/>
              <a:t> Phillips</a:t>
            </a:r>
          </a:p>
          <a:p>
            <a:pPr indent="-182880" defTabSz="914400">
              <a:spcAft>
                <a:spcPts val="600"/>
              </a:spcAft>
              <a:buClr>
                <a:schemeClr val="accent1"/>
              </a:buClr>
            </a:pPr>
            <a:endParaRPr lang="en-US" dirty="0"/>
          </a:p>
          <a:p>
            <a:pPr indent="-182880" defTabSz="914400">
              <a:spcAft>
                <a:spcPts val="600"/>
              </a:spcAft>
              <a:buClr>
                <a:schemeClr val="accent1"/>
              </a:buClr>
            </a:pPr>
            <a:r>
              <a:rPr lang="en-US" dirty="0"/>
              <a:t>November 4</a:t>
            </a:r>
            <a:r>
              <a:rPr lang="en-US" baseline="30000" dirty="0"/>
              <a:t>th</a:t>
            </a:r>
            <a:r>
              <a:rPr lang="en-US" dirty="0"/>
              <a:t>: Sign waving for </a:t>
            </a:r>
            <a:r>
              <a:rPr lang="en-US" dirty="0" err="1"/>
              <a:t>Luckisha</a:t>
            </a:r>
            <a:r>
              <a:rPr lang="en-US" dirty="0"/>
              <a:t> Phillips</a:t>
            </a:r>
          </a:p>
          <a:p>
            <a:pPr indent="-182880" defTabSz="914400">
              <a:spcAft>
                <a:spcPts val="600"/>
              </a:spcAft>
              <a:buClr>
                <a:schemeClr val="accent1"/>
              </a:buClr>
            </a:pPr>
            <a:endParaRPr lang="en-US" dirty="0"/>
          </a:p>
          <a:p>
            <a:pPr indent="-182880" defTabSz="914400">
              <a:spcAft>
                <a:spcPts val="600"/>
              </a:spcAft>
              <a:buClr>
                <a:schemeClr val="accent1"/>
              </a:buClr>
            </a:pPr>
            <a:r>
              <a:rPr lang="en-US" dirty="0"/>
              <a:t>Use this QR code to register for all of these!</a:t>
            </a:r>
          </a:p>
          <a:p>
            <a:pPr indent="-182880" defTabSz="914400">
              <a:spcAft>
                <a:spcPts val="600"/>
              </a:spcAft>
              <a:buClr>
                <a:schemeClr val="accent1"/>
              </a:buClr>
            </a:pPr>
            <a:endParaRPr lang="en-US" dirty="0"/>
          </a:p>
          <a:p>
            <a:pPr indent="-182880" defTabSz="914400">
              <a:spcAft>
                <a:spcPts val="600"/>
              </a:spcAft>
              <a:buClr>
                <a:schemeClr val="accent1"/>
              </a:buClr>
            </a:pPr>
            <a:endParaRPr lang="en-US" dirty="0"/>
          </a:p>
          <a:p>
            <a:pPr indent="-182880" defTabSz="914400">
              <a:spcAft>
                <a:spcPts val="600"/>
              </a:spcAft>
              <a:buClr>
                <a:schemeClr val="accent1"/>
              </a:buClr>
            </a:pPr>
            <a:endParaRPr lang="en-US" dirty="0"/>
          </a:p>
        </p:txBody>
      </p:sp>
      <p:pic>
        <p:nvPicPr>
          <p:cNvPr id="8" name="Picture 7">
            <a:extLst>
              <a:ext uri="{FF2B5EF4-FFF2-40B4-BE49-F238E27FC236}">
                <a16:creationId xmlns:a16="http://schemas.microsoft.com/office/drawing/2014/main" id="{375E046F-2E87-B3F9-B935-1ECA9ACA6B28}"/>
              </a:ext>
            </a:extLst>
          </p:cNvPr>
          <p:cNvPicPr>
            <a:picLocks noChangeAspect="1"/>
          </p:cNvPicPr>
          <p:nvPr/>
        </p:nvPicPr>
        <p:blipFill rotWithShape="1">
          <a:blip r:embed="rId3"/>
          <a:srcRect r="8757" b="-5"/>
          <a:stretch/>
        </p:blipFill>
        <p:spPr>
          <a:xfrm>
            <a:off x="20" y="3429001"/>
            <a:ext cx="3555185" cy="3429000"/>
          </a:xfrm>
          <a:prstGeom prst="rect">
            <a:avLst/>
          </a:prstGeom>
        </p:spPr>
      </p:pic>
    </p:spTree>
    <p:extLst>
      <p:ext uri="{BB962C8B-B14F-4D97-AF65-F5344CB8AC3E}">
        <p14:creationId xmlns:p14="http://schemas.microsoft.com/office/powerpoint/2010/main" val="2188356032"/>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4016</TotalTime>
  <Words>741</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Schoolbook</vt:lpstr>
      <vt:lpstr>Wingdings 2</vt:lpstr>
      <vt:lpstr>View</vt:lpstr>
      <vt:lpstr>September FWEA  10-minute meeting</vt:lpstr>
      <vt:lpstr>Why are we here?</vt:lpstr>
      <vt:lpstr>Professional Time – what is it?</vt:lpstr>
      <vt:lpstr>Professional Time…a deeper dive.</vt:lpstr>
      <vt:lpstr>Supporting our School Board Candidates</vt:lpstr>
      <vt:lpstr>A week in review: Solidarity Week!</vt:lpstr>
      <vt:lpstr>ESP and Cert Solidarity Moment!</vt:lpstr>
      <vt:lpstr>Review - Upcoming Events!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FWEA  AR meeting</dc:title>
  <dc:creator>Shannon McCann [WA]</dc:creator>
  <cp:lastModifiedBy>Tia Hendrix [WA]</cp:lastModifiedBy>
  <cp:revision>24</cp:revision>
  <dcterms:created xsi:type="dcterms:W3CDTF">2022-09-19T18:40:59Z</dcterms:created>
  <dcterms:modified xsi:type="dcterms:W3CDTF">2023-09-19T18:25:04Z</dcterms:modified>
</cp:coreProperties>
</file>