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72" r:id="rId5"/>
    <p:sldId id="273" r:id="rId6"/>
    <p:sldId id="270" r:id="rId7"/>
    <p:sldId id="271" r:id="rId8"/>
    <p:sldId id="258" r:id="rId9"/>
    <p:sldId id="259" r:id="rId10"/>
    <p:sldId id="265" r:id="rId11"/>
    <p:sldId id="268" r:id="rId12"/>
    <p:sldId id="269" r:id="rId13"/>
    <p:sldId id="257" r:id="rId14"/>
    <p:sldId id="260" r:id="rId15"/>
    <p:sldId id="266" r:id="rId16"/>
    <p:sldId id="274" r:id="rId17"/>
    <p:sldId id="261"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32" autoAdjust="0"/>
  </p:normalViewPr>
  <p:slideViewPr>
    <p:cSldViewPr>
      <p:cViewPr varScale="1">
        <p:scale>
          <a:sx n="62" d="100"/>
          <a:sy n="62" d="100"/>
        </p:scale>
        <p:origin x="-1554" y="-78"/>
      </p:cViewPr>
      <p:guideLst>
        <p:guide orient="horz" pos="2160"/>
        <p:guide pos="2880"/>
      </p:guideLst>
    </p:cSldViewPr>
  </p:slideViewPr>
  <p:outlineViewPr>
    <p:cViewPr>
      <p:scale>
        <a:sx n="33" d="100"/>
        <a:sy n="33" d="100"/>
      </p:scale>
      <p:origin x="0" y="3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5143DA4-9CFA-4DFC-AA1F-B902BCCE64C4}" type="datetimeFigureOut">
              <a:rPr lang="en-US" smtClean="0"/>
              <a:t>1/26/2015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159D957-430B-46E6-802E-9C6C0DCC5D7F}"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143DA4-9CFA-4DFC-AA1F-B902BCCE64C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9D957-430B-46E6-802E-9C6C0DCC5D7F}" type="slidenum">
              <a:rPr lang="en-US" smtClean="0"/>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143DA4-9CFA-4DFC-AA1F-B902BCCE64C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9D957-430B-46E6-802E-9C6C0DCC5D7F}" type="slidenum">
              <a:rPr lang="en-US" smtClean="0"/>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143DA4-9CFA-4DFC-AA1F-B902BCCE64C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9D957-430B-46E6-802E-9C6C0DCC5D7F}"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143DA4-9CFA-4DFC-AA1F-B902BCCE64C4}" type="datetimeFigureOut">
              <a:rPr lang="en-US" smtClean="0"/>
              <a:t>1/26/2015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159D957-430B-46E6-802E-9C6C0DCC5D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143DA4-9CFA-4DFC-AA1F-B902BCCE64C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9D957-430B-46E6-802E-9C6C0DCC5D7F}"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5143DA4-9CFA-4DFC-AA1F-B902BCCE64C4}"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9D957-430B-46E6-802E-9C6C0DCC5D7F}"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143DA4-9CFA-4DFC-AA1F-B902BCCE64C4}"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9D957-430B-46E6-802E-9C6C0DCC5D7F}" type="slidenum">
              <a:rPr lang="en-US" smtClean="0"/>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43DA4-9CFA-4DFC-AA1F-B902BCCE64C4}"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9D957-430B-46E6-802E-9C6C0DCC5D7F}" type="slidenum">
              <a:rPr lang="en-US" smtClean="0"/>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143DA4-9CFA-4DFC-AA1F-B902BCCE64C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9D957-430B-46E6-802E-9C6C0DCC5D7F}"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143DA4-9CFA-4DFC-AA1F-B902BCCE64C4}" type="datetimeFigureOut">
              <a:rPr lang="en-US" smtClean="0"/>
              <a:t>1/26/2015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159D957-430B-46E6-802E-9C6C0DCC5D7F}"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5143DA4-9CFA-4DFC-AA1F-B902BCCE64C4}" type="datetimeFigureOut">
              <a:rPr lang="en-US" smtClean="0"/>
              <a:t>1/26/2015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59D957-430B-46E6-802E-9C6C0DCC5D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685800"/>
          </a:xfrm>
        </p:spPr>
        <p:txBody>
          <a:bodyPr>
            <a:normAutofit/>
          </a:bodyPr>
          <a:lstStyle/>
          <a:p>
            <a:r>
              <a:rPr lang="en-US" dirty="0" smtClean="0"/>
              <a:t>FWEA’s response to member concerns</a:t>
            </a:r>
            <a:endParaRPr lang="en-US" dirty="0"/>
          </a:p>
        </p:txBody>
      </p:sp>
      <p:sp>
        <p:nvSpPr>
          <p:cNvPr id="2" name="Title 1"/>
          <p:cNvSpPr>
            <a:spLocks noGrp="1"/>
          </p:cNvSpPr>
          <p:nvPr>
            <p:ph type="ctrTitle"/>
          </p:nvPr>
        </p:nvSpPr>
        <p:spPr/>
        <p:txBody>
          <a:bodyPr>
            <a:noAutofit/>
          </a:bodyPr>
          <a:lstStyle/>
          <a:p>
            <a:r>
              <a:rPr lang="en-US" sz="5400" dirty="0" smtClean="0">
                <a:solidFill>
                  <a:schemeClr val="tx1"/>
                </a:solidFill>
                <a:latin typeface="Arial Black" pitchFamily="34" charset="0"/>
              </a:rPr>
              <a:t>Substitute Shortage</a:t>
            </a:r>
            <a:endParaRPr lang="en-US" sz="5400" dirty="0">
              <a:solidFill>
                <a:schemeClr val="tx1"/>
              </a:solidFill>
              <a:latin typeface="Arial Black" pitchFamily="34" charset="0"/>
            </a:endParaRPr>
          </a:p>
        </p:txBody>
      </p:sp>
      <p:pic>
        <p:nvPicPr>
          <p:cNvPr id="4" name="Picture 3" descr="badteacher.png"/>
          <p:cNvPicPr>
            <a:picLocks noChangeAspect="1"/>
          </p:cNvPicPr>
          <p:nvPr/>
        </p:nvPicPr>
        <p:blipFill>
          <a:blip r:embed="rId2" cstate="print"/>
          <a:stretch>
            <a:fillRect/>
          </a:stretch>
        </p:blipFill>
        <p:spPr>
          <a:xfrm>
            <a:off x="2743200" y="3810000"/>
            <a:ext cx="3869290" cy="2097881"/>
          </a:xfrm>
          <a:prstGeom prst="rect">
            <a:avLst/>
          </a:prstGeom>
          <a:ln>
            <a:noFill/>
          </a:ln>
          <a:effectLst>
            <a:outerShdw blurRad="292100" dist="139700" dir="2700000" algn="tl" rotWithShape="0">
              <a:srgbClr val="333333">
                <a:alpha val="65000"/>
              </a:srgbClr>
            </a:outerShdw>
          </a:effectLst>
        </p:spPr>
      </p:pic>
      <p:pic>
        <p:nvPicPr>
          <p:cNvPr id="5" name="Picture 4" descr="help wanted.jpg"/>
          <p:cNvPicPr>
            <a:picLocks noChangeAspect="1"/>
          </p:cNvPicPr>
          <p:nvPr/>
        </p:nvPicPr>
        <p:blipFill>
          <a:blip r:embed="rId3" cstate="print"/>
          <a:stretch>
            <a:fillRect/>
          </a:stretch>
        </p:blipFill>
        <p:spPr>
          <a:xfrm rot="19397095">
            <a:off x="724053" y="4319221"/>
            <a:ext cx="1292785" cy="10668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So what did we learn?</a:t>
            </a:r>
            <a:endParaRPr lang="en-US" b="1" dirty="0">
              <a:solidFill>
                <a:schemeClr val="accent2"/>
              </a:solidFill>
            </a:endParaRPr>
          </a:p>
        </p:txBody>
      </p:sp>
      <p:sp>
        <p:nvSpPr>
          <p:cNvPr id="3" name="Content Placeholder 2"/>
          <p:cNvSpPr>
            <a:spLocks noGrp="1"/>
          </p:cNvSpPr>
          <p:nvPr>
            <p:ph sz="quarter" idx="1"/>
          </p:nvPr>
        </p:nvSpPr>
        <p:spPr>
          <a:xfrm>
            <a:off x="914400" y="1447800"/>
            <a:ext cx="7772400" cy="3429000"/>
          </a:xfrm>
        </p:spPr>
        <p:txBody>
          <a:bodyPr>
            <a:normAutofit fontScale="92500" lnSpcReduction="10000"/>
          </a:bodyPr>
          <a:lstStyle/>
          <a:p>
            <a:r>
              <a:rPr lang="en-US" dirty="0" smtClean="0"/>
              <a:t>It’s the legislature’s fault</a:t>
            </a:r>
          </a:p>
          <a:p>
            <a:r>
              <a:rPr lang="en-US" dirty="0" smtClean="0"/>
              <a:t>It’s human resources fault</a:t>
            </a:r>
          </a:p>
          <a:p>
            <a:r>
              <a:rPr lang="en-US" dirty="0" smtClean="0"/>
              <a:t>It’s the student’s fault</a:t>
            </a:r>
          </a:p>
          <a:p>
            <a:r>
              <a:rPr lang="en-US" dirty="0" smtClean="0"/>
              <a:t>It’s the staff’s fault</a:t>
            </a:r>
          </a:p>
          <a:p>
            <a:r>
              <a:rPr lang="en-US" dirty="0" smtClean="0"/>
              <a:t>It’s the parent’s fault</a:t>
            </a:r>
          </a:p>
          <a:p>
            <a:r>
              <a:rPr lang="en-US" dirty="0" smtClean="0"/>
              <a:t>It’s the principal’s fault</a:t>
            </a:r>
          </a:p>
          <a:p>
            <a:r>
              <a:rPr lang="en-US" dirty="0" smtClean="0"/>
              <a:t>It’s the site’s fault</a:t>
            </a:r>
          </a:p>
          <a:p>
            <a:r>
              <a:rPr lang="en-US" dirty="0" smtClean="0"/>
              <a:t>It’s the economy’s fault</a:t>
            </a:r>
            <a:endParaRPr lang="en-US" dirty="0"/>
          </a:p>
        </p:txBody>
      </p:sp>
      <p:sp>
        <p:nvSpPr>
          <p:cNvPr id="4" name="Striped Right Arrow 3"/>
          <p:cNvSpPr/>
          <p:nvPr/>
        </p:nvSpPr>
        <p:spPr>
          <a:xfrm>
            <a:off x="1981200" y="5334000"/>
            <a:ext cx="6629400" cy="1219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We also learned that:</a:t>
            </a:r>
            <a:endParaRPr lang="en-US" b="1" dirty="0">
              <a:solidFill>
                <a:schemeClr val="accent2"/>
              </a:solidFill>
            </a:endParaRPr>
          </a:p>
        </p:txBody>
      </p:sp>
      <p:sp>
        <p:nvSpPr>
          <p:cNvPr id="3" name="Content Placeholder 2"/>
          <p:cNvSpPr>
            <a:spLocks noGrp="1"/>
          </p:cNvSpPr>
          <p:nvPr>
            <p:ph sz="quarter" idx="1"/>
          </p:nvPr>
        </p:nvSpPr>
        <p:spPr>
          <a:xfrm>
            <a:off x="914400" y="1447800"/>
            <a:ext cx="7772400" cy="3810000"/>
          </a:xfrm>
        </p:spPr>
        <p:txBody>
          <a:bodyPr>
            <a:normAutofit fontScale="92500" lnSpcReduction="10000"/>
          </a:bodyPr>
          <a:lstStyle/>
          <a:p>
            <a:r>
              <a:rPr lang="en-US" dirty="0" smtClean="0"/>
              <a:t>Guest teachers like coming to FWPS!</a:t>
            </a:r>
          </a:p>
          <a:p>
            <a:r>
              <a:rPr lang="en-US" dirty="0" smtClean="0"/>
              <a:t>We learned that many of our members write great lesson plans, offer tons of support and work to insure guest teachers want to come back!</a:t>
            </a:r>
          </a:p>
          <a:p>
            <a:r>
              <a:rPr lang="en-US" dirty="0" smtClean="0"/>
              <a:t>That many sites have awesome site discipline plans!</a:t>
            </a:r>
          </a:p>
          <a:p>
            <a:r>
              <a:rPr lang="en-US" dirty="0" smtClean="0"/>
              <a:t>That many sites have tremendous administrative support!</a:t>
            </a:r>
          </a:p>
          <a:p>
            <a:r>
              <a:rPr lang="en-US" dirty="0" smtClean="0"/>
              <a:t>That FWPS works diligently to insure we have guest teachers!</a:t>
            </a:r>
          </a:p>
          <a:p>
            <a:r>
              <a:rPr lang="en-US" dirty="0" smtClean="0"/>
              <a:t>That FWPS has great kids!</a:t>
            </a:r>
          </a:p>
          <a:p>
            <a:endParaRPr lang="en-US" dirty="0"/>
          </a:p>
        </p:txBody>
      </p:sp>
      <p:pic>
        <p:nvPicPr>
          <p:cNvPr id="4" name="Picture 3" descr="nicejob.png"/>
          <p:cNvPicPr>
            <a:picLocks noChangeAspect="1"/>
          </p:cNvPicPr>
          <p:nvPr/>
        </p:nvPicPr>
        <p:blipFill>
          <a:blip r:embed="rId2" cstate="print"/>
          <a:stretch>
            <a:fillRect/>
          </a:stretch>
        </p:blipFill>
        <p:spPr>
          <a:xfrm>
            <a:off x="7315200" y="5105400"/>
            <a:ext cx="1524000" cy="1524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3200400"/>
          </a:xfrm>
        </p:spPr>
        <p:txBody>
          <a:bodyPr>
            <a:noAutofit/>
          </a:bodyPr>
          <a:lstStyle/>
          <a:p>
            <a:pPr algn="ctr"/>
            <a:r>
              <a:rPr lang="en-US" sz="6000" b="1" dirty="0" smtClean="0">
                <a:solidFill>
                  <a:schemeClr val="accent2"/>
                </a:solidFill>
              </a:rPr>
              <a:t>…..and most importantly, we learned that…..</a:t>
            </a:r>
            <a:endParaRPr lang="en-US" sz="6000" b="1" dirty="0">
              <a:solidFill>
                <a:schemeClr val="accent2"/>
              </a:solidFill>
            </a:endParaRPr>
          </a:p>
        </p:txBody>
      </p:sp>
      <p:pic>
        <p:nvPicPr>
          <p:cNvPr id="4" name="Picture 3" descr="question.jpg"/>
          <p:cNvPicPr>
            <a:picLocks noChangeAspect="1"/>
          </p:cNvPicPr>
          <p:nvPr/>
        </p:nvPicPr>
        <p:blipFill>
          <a:blip r:embed="rId2" cstate="print"/>
          <a:stretch>
            <a:fillRect/>
          </a:stretch>
        </p:blipFill>
        <p:spPr>
          <a:xfrm>
            <a:off x="3200400" y="3581400"/>
            <a:ext cx="3048000" cy="30480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EVERY</a:t>
            </a:r>
            <a:r>
              <a:rPr lang="en-US" dirty="0" smtClean="0"/>
              <a:t> district is in the same boat!</a:t>
            </a:r>
            <a:endParaRPr lang="en-US" dirty="0"/>
          </a:p>
        </p:txBody>
      </p:sp>
      <p:pic>
        <p:nvPicPr>
          <p:cNvPr id="4" name="Content Placeholder 3" descr="boat.jpg"/>
          <p:cNvPicPr>
            <a:picLocks noGrp="1" noChangeAspect="1"/>
          </p:cNvPicPr>
          <p:nvPr>
            <p:ph sz="quarter" idx="1"/>
          </p:nvPr>
        </p:nvPicPr>
        <p:blipFill>
          <a:blip r:embed="rId2" cstate="print"/>
          <a:srcRect t="20430" r="17742" b="19354"/>
          <a:stretch>
            <a:fillRect/>
          </a:stretch>
        </p:blipFill>
        <p:spPr>
          <a:xfrm>
            <a:off x="533400" y="1905000"/>
            <a:ext cx="2498271" cy="1371600"/>
          </a:xfrm>
          <a:prstGeom prst="rect">
            <a:avLst/>
          </a:prstGeom>
          <a:ln>
            <a:noFill/>
          </a:ln>
          <a:effectLst>
            <a:softEdge rad="112500"/>
          </a:effectLst>
        </p:spPr>
      </p:pic>
      <p:pic>
        <p:nvPicPr>
          <p:cNvPr id="6" name="Content Placeholder 3" descr="boat.jpg"/>
          <p:cNvPicPr>
            <a:picLocks noChangeAspect="1"/>
          </p:cNvPicPr>
          <p:nvPr/>
        </p:nvPicPr>
        <p:blipFill>
          <a:blip r:embed="rId2" cstate="print"/>
          <a:srcRect t="20430" r="17742" b="19354"/>
          <a:stretch>
            <a:fillRect/>
          </a:stretch>
        </p:blipFill>
        <p:spPr>
          <a:xfrm>
            <a:off x="533400" y="3505200"/>
            <a:ext cx="2498271" cy="1371600"/>
          </a:xfrm>
          <a:prstGeom prst="rect">
            <a:avLst/>
          </a:prstGeom>
          <a:ln>
            <a:noFill/>
          </a:ln>
          <a:effectLst>
            <a:softEdge rad="112500"/>
          </a:effectLst>
        </p:spPr>
      </p:pic>
      <p:pic>
        <p:nvPicPr>
          <p:cNvPr id="7" name="Content Placeholder 3" descr="boat.jpg"/>
          <p:cNvPicPr>
            <a:picLocks noChangeAspect="1"/>
          </p:cNvPicPr>
          <p:nvPr/>
        </p:nvPicPr>
        <p:blipFill>
          <a:blip r:embed="rId2" cstate="print"/>
          <a:srcRect t="20430" r="17742" b="19354"/>
          <a:stretch>
            <a:fillRect/>
          </a:stretch>
        </p:blipFill>
        <p:spPr>
          <a:xfrm>
            <a:off x="457200" y="5105400"/>
            <a:ext cx="2498271" cy="1371600"/>
          </a:xfrm>
          <a:prstGeom prst="rect">
            <a:avLst/>
          </a:prstGeom>
          <a:ln>
            <a:noFill/>
          </a:ln>
          <a:effectLst>
            <a:softEdge rad="112500"/>
          </a:effectLst>
        </p:spPr>
      </p:pic>
      <p:sp>
        <p:nvSpPr>
          <p:cNvPr id="8" name="Right Brace 7"/>
          <p:cNvSpPr/>
          <p:nvPr/>
        </p:nvSpPr>
        <p:spPr>
          <a:xfrm>
            <a:off x="2895600" y="1752600"/>
            <a:ext cx="2362200" cy="4800600"/>
          </a:xfrm>
          <a:prstGeom prst="rightBrace">
            <a:avLst>
              <a:gd name="adj1" fmla="val 8333"/>
              <a:gd name="adj2" fmla="val 3160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752600"/>
            <a:ext cx="1548244" cy="369332"/>
          </a:xfrm>
          <a:prstGeom prst="rect">
            <a:avLst/>
          </a:prstGeom>
          <a:noFill/>
        </p:spPr>
        <p:txBody>
          <a:bodyPr wrap="none" rtlCol="0">
            <a:spAutoFit/>
          </a:bodyPr>
          <a:lstStyle/>
          <a:p>
            <a:r>
              <a:rPr lang="en-US" dirty="0" smtClean="0"/>
              <a:t>Federal Way </a:t>
            </a:r>
            <a:endParaRPr lang="en-US" dirty="0"/>
          </a:p>
        </p:txBody>
      </p:sp>
      <p:sp>
        <p:nvSpPr>
          <p:cNvPr id="10" name="TextBox 9"/>
          <p:cNvSpPr txBox="1"/>
          <p:nvPr/>
        </p:nvSpPr>
        <p:spPr>
          <a:xfrm>
            <a:off x="1143000" y="1676400"/>
            <a:ext cx="928459" cy="369332"/>
          </a:xfrm>
          <a:prstGeom prst="rect">
            <a:avLst/>
          </a:prstGeom>
          <a:noFill/>
        </p:spPr>
        <p:txBody>
          <a:bodyPr wrap="none" rtlCol="0">
            <a:spAutoFit/>
          </a:bodyPr>
          <a:lstStyle/>
          <a:p>
            <a:r>
              <a:rPr lang="en-US" dirty="0" smtClean="0"/>
              <a:t>Auburn</a:t>
            </a:r>
            <a:endParaRPr lang="en-US" dirty="0"/>
          </a:p>
        </p:txBody>
      </p:sp>
      <p:sp>
        <p:nvSpPr>
          <p:cNvPr id="11" name="TextBox 10"/>
          <p:cNvSpPr txBox="1"/>
          <p:nvPr/>
        </p:nvSpPr>
        <p:spPr>
          <a:xfrm>
            <a:off x="1219200" y="3200400"/>
            <a:ext cx="902811" cy="369332"/>
          </a:xfrm>
          <a:prstGeom prst="rect">
            <a:avLst/>
          </a:prstGeom>
          <a:noFill/>
        </p:spPr>
        <p:txBody>
          <a:bodyPr wrap="none" rtlCol="0">
            <a:spAutoFit/>
          </a:bodyPr>
          <a:lstStyle/>
          <a:p>
            <a:r>
              <a:rPr lang="en-US" dirty="0" smtClean="0"/>
              <a:t>Seattle</a:t>
            </a:r>
            <a:endParaRPr lang="en-US" dirty="0"/>
          </a:p>
        </p:txBody>
      </p:sp>
      <p:sp>
        <p:nvSpPr>
          <p:cNvPr id="12" name="TextBox 11"/>
          <p:cNvSpPr txBox="1"/>
          <p:nvPr/>
        </p:nvSpPr>
        <p:spPr>
          <a:xfrm>
            <a:off x="914400" y="4800600"/>
            <a:ext cx="1804789" cy="369332"/>
          </a:xfrm>
          <a:prstGeom prst="rect">
            <a:avLst/>
          </a:prstGeom>
          <a:noFill/>
        </p:spPr>
        <p:txBody>
          <a:bodyPr wrap="none" rtlCol="0">
            <a:spAutoFit/>
          </a:bodyPr>
          <a:lstStyle/>
          <a:p>
            <a:r>
              <a:rPr lang="en-US" dirty="0" smtClean="0"/>
              <a:t>All WA Schools!</a:t>
            </a:r>
            <a:endParaRPr lang="en-US" dirty="0"/>
          </a:p>
        </p:txBody>
      </p:sp>
      <p:sp>
        <p:nvSpPr>
          <p:cNvPr id="13" name="TextBox 12"/>
          <p:cNvSpPr txBox="1"/>
          <p:nvPr/>
        </p:nvSpPr>
        <p:spPr>
          <a:xfrm>
            <a:off x="5486400" y="4267200"/>
            <a:ext cx="28194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t>So how do we make Federal just a bit more attractive so substitutes will get into our boat?</a:t>
            </a:r>
            <a:endParaRPr lang="en-US" b="1" dirty="0"/>
          </a:p>
        </p:txBody>
      </p:sp>
      <p:pic>
        <p:nvPicPr>
          <p:cNvPr id="14" name="Picture 13" descr="motorboat.jpg"/>
          <p:cNvPicPr>
            <a:picLocks noChangeAspect="1"/>
          </p:cNvPicPr>
          <p:nvPr/>
        </p:nvPicPr>
        <p:blipFill>
          <a:blip r:embed="rId3" cstate="print"/>
          <a:stretch>
            <a:fillRect/>
          </a:stretch>
        </p:blipFill>
        <p:spPr>
          <a:xfrm>
            <a:off x="5257800" y="2209800"/>
            <a:ext cx="3505201" cy="1934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accent2"/>
                </a:solidFill>
              </a:rPr>
              <a:t>Possible</a:t>
            </a:r>
            <a:r>
              <a:rPr lang="en-US" dirty="0" smtClean="0">
                <a:solidFill>
                  <a:schemeClr val="accent2"/>
                </a:solidFill>
              </a:rPr>
              <a:t> ideas/strategies for individual sites:</a:t>
            </a:r>
            <a:endParaRPr lang="en-US" dirty="0">
              <a:solidFill>
                <a:schemeClr val="accent2"/>
              </a:solidFill>
            </a:endParaRPr>
          </a:p>
        </p:txBody>
      </p:sp>
      <p:sp>
        <p:nvSpPr>
          <p:cNvPr id="3" name="Content Placeholder 2"/>
          <p:cNvSpPr>
            <a:spLocks noGrp="1"/>
          </p:cNvSpPr>
          <p:nvPr>
            <p:ph sz="quarter" idx="1"/>
          </p:nvPr>
        </p:nvSpPr>
        <p:spPr/>
        <p:txBody>
          <a:bodyPr>
            <a:normAutofit fontScale="92500"/>
          </a:bodyPr>
          <a:lstStyle/>
          <a:p>
            <a:r>
              <a:rPr lang="en-US" dirty="0" err="1" smtClean="0"/>
              <a:t>Illahee</a:t>
            </a:r>
            <a:r>
              <a:rPr lang="en-US" dirty="0" smtClean="0"/>
              <a:t> provides a </a:t>
            </a:r>
            <a:r>
              <a:rPr lang="en-US" dirty="0" err="1" smtClean="0"/>
              <a:t>Keurig</a:t>
            </a:r>
            <a:r>
              <a:rPr lang="en-US" dirty="0" smtClean="0"/>
              <a:t> just for substitutes with a note that says “Thank You for being a guest teacher.”</a:t>
            </a:r>
          </a:p>
          <a:p>
            <a:r>
              <a:rPr lang="en-US" dirty="0" smtClean="0"/>
              <a:t>Simply saying “hi”.</a:t>
            </a:r>
          </a:p>
          <a:p>
            <a:r>
              <a:rPr lang="en-US" dirty="0" smtClean="0"/>
              <a:t>Take turns being a “buddy teacher” to the guest teachers on a given day (establish a rotation).</a:t>
            </a:r>
          </a:p>
          <a:p>
            <a:r>
              <a:rPr lang="en-US" dirty="0" smtClean="0"/>
              <a:t>Principal dropping into to say a quick “hi” and introducing the sub to the students first thing in the morning for a particular class.</a:t>
            </a:r>
          </a:p>
          <a:p>
            <a:r>
              <a:rPr lang="en-US" dirty="0" smtClean="0"/>
              <a:t>Office manager giving a key and/or personally showing sub where the classroom is.</a:t>
            </a:r>
          </a:p>
          <a:p>
            <a:r>
              <a:rPr lang="en-US" dirty="0" smtClean="0"/>
              <a:t>Well written sub plans.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sz="quarter" idx="1"/>
          </p:nvPr>
        </p:nvSpPr>
        <p:spPr/>
        <p:txBody>
          <a:bodyPr>
            <a:normAutofit fontScale="85000" lnSpcReduction="20000"/>
          </a:bodyPr>
          <a:lstStyle/>
          <a:p>
            <a:r>
              <a:rPr lang="en-US" dirty="0" smtClean="0"/>
              <a:t>Good emergency sub plans.</a:t>
            </a:r>
          </a:p>
          <a:p>
            <a:r>
              <a:rPr lang="en-US" dirty="0" smtClean="0"/>
              <a:t>Welcome guest teachers and name them during morning announcements.</a:t>
            </a:r>
          </a:p>
          <a:p>
            <a:r>
              <a:rPr lang="en-US" dirty="0" smtClean="0"/>
              <a:t>Making sure guest teachers have support with discipline (well designed site discipline plan).</a:t>
            </a:r>
          </a:p>
          <a:p>
            <a:r>
              <a:rPr lang="en-US" dirty="0" smtClean="0"/>
              <a:t>Providing a means for guest teachers to provide feedback to the site.</a:t>
            </a:r>
          </a:p>
          <a:p>
            <a:r>
              <a:rPr lang="en-US" dirty="0" smtClean="0"/>
              <a:t>Giving guest teachers a code for the copy machine so they have the ability to make copies.</a:t>
            </a:r>
          </a:p>
          <a:p>
            <a:r>
              <a:rPr lang="en-US" dirty="0" smtClean="0"/>
              <a:t>Have a designated parking spot for guest teachers.</a:t>
            </a:r>
          </a:p>
          <a:p>
            <a:r>
              <a:rPr lang="en-US" dirty="0" smtClean="0"/>
              <a:t>Give every guest teacher a copy of the site’s discipline policy, a map of the school, earthquake and fire drill instructions, etc.</a:t>
            </a:r>
          </a:p>
          <a:p>
            <a:r>
              <a:rPr lang="en-US" dirty="0" smtClean="0"/>
              <a:t>Etc…think outside the box! </a:t>
            </a:r>
            <a:r>
              <a:rPr lang="en-US" dirty="0" smtClean="0">
                <a:sym typeface="Wingdings" pitchFamily="2" charset="2"/>
              </a:rPr>
              <a:t></a:t>
            </a:r>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Possible district level solutions…TBD!</a:t>
            </a:r>
            <a:endParaRPr lang="en-US" b="1" dirty="0">
              <a:solidFill>
                <a:schemeClr val="accent2"/>
              </a:solidFill>
            </a:endParaRPr>
          </a:p>
        </p:txBody>
      </p:sp>
      <p:sp>
        <p:nvSpPr>
          <p:cNvPr id="3" name="Content Placeholder 2"/>
          <p:cNvSpPr>
            <a:spLocks noGrp="1"/>
          </p:cNvSpPr>
          <p:nvPr>
            <p:ph sz="quarter" idx="1"/>
          </p:nvPr>
        </p:nvSpPr>
        <p:spPr>
          <a:xfrm>
            <a:off x="914400" y="1447800"/>
            <a:ext cx="7772400" cy="2667000"/>
          </a:xfrm>
        </p:spPr>
        <p:txBody>
          <a:bodyPr/>
          <a:lstStyle/>
          <a:p>
            <a:r>
              <a:rPr lang="en-US" dirty="0" smtClean="0"/>
              <a:t>FWEA leadership will meet regularly with district management to discuss solutions above and beyond “building level ideas”. These may include changes in practices, increased compensation, etc</a:t>
            </a:r>
            <a:r>
              <a:rPr lang="en-US" dirty="0" smtClean="0"/>
              <a:t>. These would be solutions that need to be negotiated, approved, discussed, etc.</a:t>
            </a:r>
            <a:endParaRPr lang="en-US" dirty="0" smtClean="0"/>
          </a:p>
          <a:p>
            <a:endParaRPr lang="en-US" dirty="0"/>
          </a:p>
        </p:txBody>
      </p:sp>
      <p:pic>
        <p:nvPicPr>
          <p:cNvPr id="4" name="Picture 3" descr="consensus.png"/>
          <p:cNvPicPr>
            <a:picLocks noChangeAspect="1"/>
          </p:cNvPicPr>
          <p:nvPr/>
        </p:nvPicPr>
        <p:blipFill>
          <a:blip r:embed="rId2" cstate="print"/>
          <a:stretch>
            <a:fillRect/>
          </a:stretch>
        </p:blipFill>
        <p:spPr>
          <a:xfrm>
            <a:off x="2971800" y="3962400"/>
            <a:ext cx="3276600" cy="2214739"/>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This issue isn’t going away, and it is only going to get </a:t>
            </a:r>
            <a:r>
              <a:rPr lang="en-US" b="1" dirty="0" smtClean="0">
                <a:solidFill>
                  <a:schemeClr val="accent2"/>
                </a:solidFill>
              </a:rPr>
              <a:t>worse</a:t>
            </a:r>
            <a:endParaRPr lang="en-US" b="1" dirty="0">
              <a:solidFill>
                <a:schemeClr val="accent2"/>
              </a:solidFill>
            </a:endParaRPr>
          </a:p>
        </p:txBody>
      </p:sp>
      <p:sp>
        <p:nvSpPr>
          <p:cNvPr id="3" name="Content Placeholder 2"/>
          <p:cNvSpPr>
            <a:spLocks noGrp="1"/>
          </p:cNvSpPr>
          <p:nvPr>
            <p:ph sz="quarter" idx="1"/>
          </p:nvPr>
        </p:nvSpPr>
        <p:spPr>
          <a:xfrm>
            <a:off x="914400" y="1447800"/>
            <a:ext cx="7772400" cy="2819400"/>
          </a:xfrm>
        </p:spPr>
        <p:txBody>
          <a:bodyPr>
            <a:normAutofit/>
          </a:bodyPr>
          <a:lstStyle/>
          <a:p>
            <a:r>
              <a:rPr lang="en-US" dirty="0" smtClean="0"/>
              <a:t>Bottom line is that we must all work to make our district, schools and individual classrooms more attractive to subs. Guest teachers have a lot of “boats” to choose from and we must make ours have better amenities than the surrounding districts.</a:t>
            </a:r>
            <a:endParaRPr lang="en-US" dirty="0"/>
          </a:p>
        </p:txBody>
      </p:sp>
      <p:pic>
        <p:nvPicPr>
          <p:cNvPr id="4" name="Picture 3" descr="Luxury%20yacht%20Seanna%20by%20night.jpg"/>
          <p:cNvPicPr>
            <a:picLocks noChangeAspect="1"/>
          </p:cNvPicPr>
          <p:nvPr/>
        </p:nvPicPr>
        <p:blipFill>
          <a:blip r:embed="rId2" cstate="print"/>
          <a:stretch>
            <a:fillRect/>
          </a:stretch>
        </p:blipFill>
        <p:spPr>
          <a:xfrm>
            <a:off x="5410200" y="4114800"/>
            <a:ext cx="3429000" cy="2344043"/>
          </a:xfrm>
          <a:prstGeom prst="rect">
            <a:avLst/>
          </a:prstGeom>
          <a:ln>
            <a:noFill/>
          </a:ln>
          <a:effectLst>
            <a:outerShdw blurRad="292100" dist="139700" dir="2700000" algn="tl" rotWithShape="0">
              <a:srgbClr val="333333">
                <a:alpha val="65000"/>
              </a:srgbClr>
            </a:outerShdw>
          </a:effectLst>
        </p:spPr>
      </p:pic>
      <p:pic>
        <p:nvPicPr>
          <p:cNvPr id="5" name="Picture 4" descr="87.jpg"/>
          <p:cNvPicPr>
            <a:picLocks noChangeAspect="1"/>
          </p:cNvPicPr>
          <p:nvPr/>
        </p:nvPicPr>
        <p:blipFill>
          <a:blip r:embed="rId3" cstate="print"/>
          <a:stretch>
            <a:fillRect/>
          </a:stretch>
        </p:blipFill>
        <p:spPr>
          <a:xfrm>
            <a:off x="381000" y="4114800"/>
            <a:ext cx="3581400" cy="2375662"/>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4114800" y="5029200"/>
            <a:ext cx="1066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Next steps…</a:t>
            </a:r>
            <a:endParaRPr lang="en-US" b="1" dirty="0">
              <a:solidFill>
                <a:schemeClr val="accent2"/>
              </a:solidFill>
            </a:endParaRPr>
          </a:p>
        </p:txBody>
      </p:sp>
      <p:sp>
        <p:nvSpPr>
          <p:cNvPr id="3" name="Content Placeholder 2"/>
          <p:cNvSpPr>
            <a:spLocks noGrp="1"/>
          </p:cNvSpPr>
          <p:nvPr>
            <p:ph sz="quarter" idx="1"/>
          </p:nvPr>
        </p:nvSpPr>
        <p:spPr>
          <a:xfrm>
            <a:off x="914400" y="1447800"/>
            <a:ext cx="7772400" cy="4953000"/>
          </a:xfrm>
        </p:spPr>
        <p:txBody>
          <a:bodyPr>
            <a:normAutofit/>
          </a:bodyPr>
          <a:lstStyle/>
          <a:p>
            <a:r>
              <a:rPr lang="en-US" dirty="0" smtClean="0"/>
              <a:t>FWPS Human Resources Director has requested an ongoing “substitute advisory committee” that will meet regularly throughout the school year.</a:t>
            </a:r>
          </a:p>
          <a:p>
            <a:r>
              <a:rPr lang="en-US" dirty="0" smtClean="0"/>
              <a:t>ARs, will share data with their members and administrators.</a:t>
            </a:r>
          </a:p>
          <a:p>
            <a:r>
              <a:rPr lang="en-US" dirty="0" smtClean="0"/>
              <a:t>FWEA leadership will be sending a follow up letter to all of our substitutes on file to thank them for their participation and to let them know what next steps are.</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quarter" idx="1"/>
          </p:nvPr>
        </p:nvSpPr>
        <p:spPr>
          <a:xfrm>
            <a:off x="914400" y="1447800"/>
            <a:ext cx="7772400" cy="4876800"/>
          </a:xfrm>
        </p:spPr>
        <p:txBody>
          <a:bodyPr>
            <a:normAutofit fontScale="92500" lnSpcReduction="10000"/>
          </a:bodyPr>
          <a:lstStyle/>
          <a:p>
            <a:r>
              <a:rPr lang="en-US" dirty="0" smtClean="0"/>
              <a:t>FWEA Leadership created a survey that was sent out to every guest teacher (substitute) we have on file for FWPS.</a:t>
            </a:r>
          </a:p>
          <a:p>
            <a:r>
              <a:rPr lang="en-US" dirty="0" smtClean="0"/>
              <a:t>FWEA Leadership put together a committee comprised of members, guest teachers and administration to have open dialog around the ongoing issue of coverage/guest teacher shortage.</a:t>
            </a:r>
          </a:p>
          <a:p>
            <a:r>
              <a:rPr lang="en-US" dirty="0" smtClean="0"/>
              <a:t>The committee met for nearly 4 hours where they:</a:t>
            </a:r>
          </a:p>
          <a:p>
            <a:pPr lvl="1"/>
            <a:r>
              <a:rPr lang="en-US" dirty="0" smtClean="0"/>
              <a:t>Identified what they perceived to be the problem.</a:t>
            </a:r>
          </a:p>
          <a:p>
            <a:pPr lvl="1"/>
            <a:r>
              <a:rPr lang="en-US" dirty="0" smtClean="0"/>
              <a:t>Analyzed the survey data as well as data collected from human resources.</a:t>
            </a:r>
          </a:p>
          <a:p>
            <a:pPr lvl="1"/>
            <a:r>
              <a:rPr lang="en-US" dirty="0" smtClean="0"/>
              <a:t>Reviewed the groups perceptions to see if those perceptions had changed.</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FWEA leadership shared information with FWEA  Association Representatives (1-26-15).</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7772400" cy="1143000"/>
          </a:xfrm>
        </p:spPr>
        <p:txBody>
          <a:bodyPr>
            <a:normAutofit fontScale="90000"/>
          </a:bodyPr>
          <a:lstStyle/>
          <a:p>
            <a:r>
              <a:rPr lang="en-US" b="1" dirty="0" smtClean="0">
                <a:solidFill>
                  <a:schemeClr val="accent2"/>
                </a:solidFill>
              </a:rPr>
              <a:t>The committee discussed some factors that </a:t>
            </a:r>
            <a:r>
              <a:rPr lang="en-US" b="1" u="sng" dirty="0" smtClean="0">
                <a:solidFill>
                  <a:schemeClr val="tx1"/>
                </a:solidFill>
              </a:rPr>
              <a:t>we thought </a:t>
            </a:r>
            <a:r>
              <a:rPr lang="en-US" b="1" dirty="0" smtClean="0">
                <a:solidFill>
                  <a:schemeClr val="accent2"/>
                </a:solidFill>
              </a:rPr>
              <a:t>may be contributing to the issue both locally and statewide:</a:t>
            </a:r>
            <a:endParaRPr lang="en-US" b="1" dirty="0">
              <a:solidFill>
                <a:schemeClr val="accent2"/>
              </a:solidFill>
            </a:endParaRPr>
          </a:p>
        </p:txBody>
      </p:sp>
      <p:sp>
        <p:nvSpPr>
          <p:cNvPr id="3" name="Content Placeholder 2"/>
          <p:cNvSpPr>
            <a:spLocks noGrp="1"/>
          </p:cNvSpPr>
          <p:nvPr>
            <p:ph sz="quarter" idx="1"/>
          </p:nvPr>
        </p:nvSpPr>
        <p:spPr>
          <a:xfrm>
            <a:off x="762000" y="2667000"/>
            <a:ext cx="7772400" cy="3733800"/>
          </a:xfrm>
        </p:spPr>
        <p:txBody>
          <a:bodyPr>
            <a:normAutofit fontScale="77500" lnSpcReduction="20000"/>
          </a:bodyPr>
          <a:lstStyle/>
          <a:p>
            <a:r>
              <a:rPr lang="en-US" b="1" dirty="0" smtClean="0"/>
              <a:t>Mobility: </a:t>
            </a:r>
            <a:r>
              <a:rPr lang="en-US" dirty="0" smtClean="0"/>
              <a:t>In past years when the economy was down, positions were hard to come by so people were willing to take substitute positions where they had to commute. When the economy improved, jobs became more readily available closer to home.</a:t>
            </a:r>
          </a:p>
          <a:p>
            <a:r>
              <a:rPr lang="en-US" b="1" dirty="0" smtClean="0"/>
              <a:t>Flexibility: </a:t>
            </a:r>
            <a:r>
              <a:rPr lang="en-US" dirty="0" smtClean="0"/>
              <a:t>Substitute teachers like the flexibility that comes with being a guest teacher. Which means they may also like the flexibility of not working Monday’s or Friday’s. </a:t>
            </a:r>
          </a:p>
          <a:p>
            <a:r>
              <a:rPr lang="en-US" b="1" dirty="0" smtClean="0"/>
              <a:t>Teacher shortage: </a:t>
            </a:r>
            <a:r>
              <a:rPr lang="en-US" dirty="0" smtClean="0"/>
              <a:t>We are in the midst of a nationwide teacher shortage. As such, it is believed that many substitute teachers may have taken full time employment in education with so many openings available.</a:t>
            </a:r>
          </a:p>
          <a:p>
            <a:r>
              <a:rPr lang="en-US" b="1" dirty="0" smtClean="0"/>
              <a:t>Salary and benefits: </a:t>
            </a:r>
            <a:r>
              <a:rPr lang="en-US" dirty="0" smtClean="0"/>
              <a:t>Perhaps substitute teachers are getting paid higher salaries, benefits, incentives in other districts or professions.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1447800"/>
            <a:ext cx="7772400" cy="4800600"/>
          </a:xfrm>
        </p:spPr>
        <p:txBody>
          <a:bodyPr>
            <a:normAutofit/>
          </a:bodyPr>
          <a:lstStyle/>
          <a:p>
            <a:r>
              <a:rPr lang="en-US" sz="2000" b="1" dirty="0" smtClean="0"/>
              <a:t>State Laws: </a:t>
            </a:r>
            <a:r>
              <a:rPr lang="en-US" sz="2000" dirty="0" smtClean="0"/>
              <a:t>Washington makes it difficult for retired teachers to sub.</a:t>
            </a:r>
          </a:p>
          <a:p>
            <a:r>
              <a:rPr lang="en-US" sz="2000" b="1" dirty="0" smtClean="0"/>
              <a:t>Wellness abuse: </a:t>
            </a:r>
            <a:r>
              <a:rPr lang="en-US" sz="2000" dirty="0" smtClean="0"/>
              <a:t>While there are extenuating circumstances, some of our members do not use wellness leave appropriately (</a:t>
            </a:r>
            <a:r>
              <a:rPr lang="en-US" sz="2000" dirty="0" err="1" smtClean="0"/>
              <a:t>ie</a:t>
            </a:r>
            <a:r>
              <a:rPr lang="en-US" sz="2000" dirty="0" smtClean="0"/>
              <a:t>. taking only Mondays and Fridays off repeatedly, taking annual vacations mid-year, etc.</a:t>
            </a:r>
          </a:p>
          <a:p>
            <a:r>
              <a:rPr lang="en-US" sz="2000" b="1" dirty="0" smtClean="0"/>
              <a:t>Human Resources/Hiring Practices: </a:t>
            </a:r>
            <a:r>
              <a:rPr lang="en-US" sz="2000" dirty="0" smtClean="0"/>
              <a:t>Do we as a district turn away potential applicants? </a:t>
            </a:r>
          </a:p>
          <a:p>
            <a:r>
              <a:rPr lang="en-US" sz="2000" b="1" dirty="0" smtClean="0"/>
              <a:t>Substitutes cancelling </a:t>
            </a:r>
            <a:r>
              <a:rPr lang="en-US" sz="2000" dirty="0" smtClean="0"/>
              <a:t>last minute to take “better positions.”</a:t>
            </a:r>
          </a:p>
          <a:p>
            <a:r>
              <a:rPr lang="en-US" sz="2000" b="1" dirty="0" smtClean="0"/>
              <a:t>Lesson Plans: </a:t>
            </a:r>
            <a:r>
              <a:rPr lang="en-US" sz="2000" dirty="0" smtClean="0"/>
              <a:t>Lack of quality lesson plans or no lesson plans at all.</a:t>
            </a:r>
          </a:p>
          <a:p>
            <a:r>
              <a:rPr lang="en-US" sz="2000" b="1" dirty="0" smtClean="0"/>
              <a:t>Substitute Rotation Plans:</a:t>
            </a:r>
            <a:r>
              <a:rPr lang="en-US" sz="2000" dirty="0" smtClean="0"/>
              <a:t> Lack of or quality plan.</a:t>
            </a:r>
          </a:p>
          <a:p>
            <a:r>
              <a:rPr lang="en-US" sz="2000" b="1" dirty="0" smtClean="0"/>
              <a:t>School(s) Reputation</a:t>
            </a:r>
          </a:p>
          <a:p>
            <a:pPr>
              <a:buNone/>
            </a:pPr>
            <a:endParaRPr lang="en-US" sz="2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Survey Says!</a:t>
            </a:r>
            <a:endParaRPr lang="en-US" b="1" dirty="0">
              <a:solidFill>
                <a:schemeClr val="accent2"/>
              </a:solidFill>
            </a:endParaRPr>
          </a:p>
        </p:txBody>
      </p:sp>
      <p:pic>
        <p:nvPicPr>
          <p:cNvPr id="4" name="Content Placeholder 3" descr="Family_Feud__Zombies__157649.jpg"/>
          <p:cNvPicPr>
            <a:picLocks noGrp="1" noChangeAspect="1"/>
          </p:cNvPicPr>
          <p:nvPr>
            <p:ph sz="quarter" idx="1"/>
          </p:nvPr>
        </p:nvPicPr>
        <p:blipFill>
          <a:blip r:embed="rId2" cstate="print"/>
          <a:stretch>
            <a:fillRect/>
          </a:stretch>
        </p:blipFill>
        <p:spPr>
          <a:xfrm>
            <a:off x="1524000" y="1447800"/>
            <a:ext cx="5410200" cy="3043238"/>
          </a:xfrm>
          <a:prstGeom prst="rect">
            <a:avLst/>
          </a:prstGeom>
          <a:ln>
            <a:noFill/>
          </a:ln>
          <a:effectLst>
            <a:softEdge rad="112500"/>
          </a:effectLst>
        </p:spPr>
      </p:pic>
      <p:sp>
        <p:nvSpPr>
          <p:cNvPr id="5" name="TextBox 4"/>
          <p:cNvSpPr txBox="1"/>
          <p:nvPr/>
        </p:nvSpPr>
        <p:spPr>
          <a:xfrm>
            <a:off x="1219200" y="4800600"/>
            <a:ext cx="7391400" cy="923330"/>
          </a:xfrm>
          <a:prstGeom prst="rect">
            <a:avLst/>
          </a:prstGeom>
          <a:noFill/>
        </p:spPr>
        <p:txBody>
          <a:bodyPr wrap="square" rtlCol="0">
            <a:spAutoFit/>
          </a:bodyPr>
          <a:lstStyle/>
          <a:p>
            <a:r>
              <a:rPr lang="en-US" dirty="0" smtClean="0"/>
              <a:t>FWEA leadership sent out nearly 300 surveys and received an approximately 70% response rate! Of those responses, the survey says!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1447800"/>
            <a:ext cx="7772400" cy="2286000"/>
          </a:xfrm>
        </p:spPr>
        <p:txBody>
          <a:bodyPr>
            <a:normAutofit lnSpcReduction="10000"/>
          </a:bodyPr>
          <a:lstStyle/>
          <a:p>
            <a:r>
              <a:rPr lang="en-US" i="1" dirty="0" smtClean="0"/>
              <a:t>The following information was taken directly from our guest teacher surveys that we received and reviewed as a committee. As this was an anonymous survey, these are “blanket statements” that may reflect one school, many schools or no schools at all.</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noAutofit/>
          </a:bodyPr>
          <a:lstStyle/>
          <a:p>
            <a:pPr algn="ctr"/>
            <a:r>
              <a:rPr lang="en-US" sz="2800" b="1" dirty="0" smtClean="0">
                <a:solidFill>
                  <a:schemeClr val="accent2"/>
                </a:solidFill>
                <a:latin typeface="Arial Black" pitchFamily="34" charset="0"/>
              </a:rPr>
              <a:t>What are the top reasons substitutes said they would </a:t>
            </a:r>
            <a:r>
              <a:rPr lang="en-US" sz="2800" b="1" u="sng" dirty="0" smtClean="0">
                <a:solidFill>
                  <a:schemeClr val="tx1"/>
                </a:solidFill>
                <a:latin typeface="Arial Black" pitchFamily="34" charset="0"/>
              </a:rPr>
              <a:t>not</a:t>
            </a:r>
            <a:r>
              <a:rPr lang="en-US" sz="2800" b="1" dirty="0" smtClean="0">
                <a:solidFill>
                  <a:schemeClr val="accent2"/>
                </a:solidFill>
                <a:latin typeface="Arial Black" pitchFamily="34" charset="0"/>
              </a:rPr>
              <a:t> take a job in all or some of Federal Way schools?</a:t>
            </a:r>
            <a:endParaRPr lang="en-US" sz="2800" b="1" dirty="0">
              <a:solidFill>
                <a:schemeClr val="accent2"/>
              </a:solidFill>
              <a:latin typeface="Arial Black" pitchFamily="34" charset="0"/>
            </a:endParaRPr>
          </a:p>
        </p:txBody>
      </p:sp>
      <p:sp>
        <p:nvSpPr>
          <p:cNvPr id="3" name="Content Placeholder 2"/>
          <p:cNvSpPr>
            <a:spLocks noGrp="1"/>
          </p:cNvSpPr>
          <p:nvPr>
            <p:ph sz="quarter" idx="1"/>
          </p:nvPr>
        </p:nvSpPr>
        <p:spPr>
          <a:xfrm>
            <a:off x="838200" y="1905000"/>
            <a:ext cx="7772400" cy="2514600"/>
          </a:xfrm>
        </p:spPr>
        <p:txBody>
          <a:bodyPr>
            <a:normAutofit fontScale="92500" lnSpcReduction="10000"/>
          </a:bodyPr>
          <a:lstStyle/>
          <a:p>
            <a:r>
              <a:rPr lang="en-US" b="1" dirty="0" smtClean="0"/>
              <a:t>#1-Lack of support with student discipline</a:t>
            </a:r>
          </a:p>
          <a:p>
            <a:pPr lvl="1"/>
            <a:r>
              <a:rPr lang="en-US" dirty="0" smtClean="0"/>
              <a:t>No behavior plan, or not followed through on.</a:t>
            </a:r>
          </a:p>
          <a:p>
            <a:pPr lvl="1"/>
            <a:r>
              <a:rPr lang="en-US" dirty="0" smtClean="0"/>
              <a:t>“If the class/student is misbehaving, it must be my fault and I’m blamed for not having good management.”</a:t>
            </a:r>
          </a:p>
          <a:p>
            <a:pPr lvl="1"/>
            <a:r>
              <a:rPr lang="en-US" dirty="0" smtClean="0"/>
              <a:t>Lack of support from administration.</a:t>
            </a:r>
          </a:p>
          <a:p>
            <a:pPr lvl="1"/>
            <a:r>
              <a:rPr lang="en-US" dirty="0" smtClean="0"/>
              <a:t>Lack of support from colleagues in building.</a:t>
            </a:r>
          </a:p>
          <a:p>
            <a:pPr lvl="1"/>
            <a:r>
              <a:rPr lang="en-US" dirty="0" smtClean="0"/>
              <a:t>Lack of respect in general from students.</a:t>
            </a:r>
          </a:p>
        </p:txBody>
      </p:sp>
      <p:sp>
        <p:nvSpPr>
          <p:cNvPr id="6" name="Content Placeholder 2"/>
          <p:cNvSpPr txBox="1">
            <a:spLocks/>
          </p:cNvSpPr>
          <p:nvPr/>
        </p:nvSpPr>
        <p:spPr>
          <a:xfrm>
            <a:off x="990600" y="4495800"/>
            <a:ext cx="7772400" cy="17526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#2-The</a:t>
            </a:r>
            <a:r>
              <a:rPr kumimoji="0" lang="en-US" sz="2600" b="1" i="0" u="none" strike="noStrike" kern="1200" cap="none" spc="0" normalizeH="0" noProof="0" dirty="0" smtClean="0">
                <a:ln>
                  <a:noFill/>
                </a:ln>
                <a:solidFill>
                  <a:schemeClr val="tx1"/>
                </a:solidFill>
                <a:effectLst/>
                <a:uLnTx/>
                <a:uFillTx/>
                <a:latin typeface="+mn-lt"/>
                <a:ea typeface="+mn-ea"/>
                <a:cs typeface="+mn-cs"/>
              </a:rPr>
              <a:t> way I’m treated/lack of respect</a:t>
            </a:r>
          </a:p>
          <a:p>
            <a:pPr marL="731520" lvl="1" indent="-274320">
              <a:spcBef>
                <a:spcPts val="580"/>
              </a:spcBef>
              <a:buClr>
                <a:schemeClr val="accent1"/>
              </a:buClr>
              <a:buSzPct val="85000"/>
              <a:buFont typeface="Wingdings 2"/>
              <a:buChar char=""/>
            </a:pPr>
            <a:r>
              <a:rPr lang="en-US" sz="2600" noProof="0" dirty="0" smtClean="0"/>
              <a:t>Nobody gives me the time of day</a:t>
            </a:r>
          </a:p>
          <a:p>
            <a:pPr marL="731520" lvl="1" indent="-274320">
              <a:spcBef>
                <a:spcPts val="580"/>
              </a:spcBef>
              <a:buClr>
                <a:schemeClr val="accent1"/>
              </a:buClr>
              <a:buSzPct val="85000"/>
              <a:buFont typeface="Wingdings 2"/>
              <a:buChar char=""/>
            </a:pPr>
            <a:r>
              <a:rPr kumimoji="0" lang="en-US" sz="2600" b="0" i="0" u="none" strike="noStrike" kern="1200" cap="none" spc="0" normalizeH="0" dirty="0" smtClean="0">
                <a:ln>
                  <a:noFill/>
                </a:ln>
                <a:solidFill>
                  <a:schemeClr val="tx1"/>
                </a:solidFill>
                <a:effectLst/>
                <a:uLnTx/>
                <a:uFillTx/>
                <a:latin typeface="+mn-lt"/>
                <a:ea typeface="+mn-ea"/>
                <a:cs typeface="+mn-cs"/>
              </a:rPr>
              <a:t>Treated poorly when I first enter the office</a:t>
            </a:r>
          </a:p>
          <a:p>
            <a:pPr marL="731520" lvl="1" indent="-274320">
              <a:spcBef>
                <a:spcPts val="580"/>
              </a:spcBef>
              <a:buClr>
                <a:schemeClr val="accent1"/>
              </a:buClr>
              <a:buSzPct val="85000"/>
              <a:buFont typeface="Wingdings 2"/>
              <a:buChar char=""/>
            </a:pPr>
            <a:r>
              <a:rPr lang="en-US" sz="2600" dirty="0" smtClean="0"/>
              <a:t>“I want to be where I’m wanted.”</a:t>
            </a:r>
            <a:endParaRPr kumimoji="0" lang="en-US" sz="2600" b="0" i="0" u="none" strike="noStrike" kern="1200" cap="none" spc="0" normalizeH="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762000" y="381000"/>
            <a:ext cx="7772400" cy="914400"/>
          </a:xfrm>
        </p:spPr>
        <p:txBody>
          <a:bodyPr>
            <a:normAutofit/>
          </a:bodyPr>
          <a:lstStyle/>
          <a:p>
            <a:r>
              <a:rPr lang="en-US" b="1" dirty="0" smtClean="0"/>
              <a:t>#3-Poorly written sub plans and/or no sub plans provided</a:t>
            </a:r>
          </a:p>
        </p:txBody>
      </p:sp>
      <p:sp>
        <p:nvSpPr>
          <p:cNvPr id="8" name="Content Placeholder 2"/>
          <p:cNvSpPr txBox="1">
            <a:spLocks/>
          </p:cNvSpPr>
          <p:nvPr/>
        </p:nvSpPr>
        <p:spPr>
          <a:xfrm>
            <a:off x="914400" y="1828800"/>
            <a:ext cx="7772400" cy="35052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#4-Being</a:t>
            </a:r>
            <a:r>
              <a:rPr kumimoji="0" lang="en-US" sz="2600" b="1" i="0" u="none" strike="noStrike" kern="1200" cap="none" spc="0" normalizeH="0" noProof="0" dirty="0" smtClean="0">
                <a:ln>
                  <a:noFill/>
                </a:ln>
                <a:solidFill>
                  <a:schemeClr val="tx1"/>
                </a:solidFill>
                <a:effectLst/>
                <a:uLnTx/>
                <a:uFillTx/>
                <a:latin typeface="+mn-lt"/>
                <a:ea typeface="+mn-ea"/>
                <a:cs typeface="+mn-cs"/>
              </a:rPr>
              <a:t> given a different assignment than what was accepted</a:t>
            </a:r>
          </a:p>
          <a:p>
            <a:pPr marL="731520" lvl="1" indent="-274320">
              <a:spcBef>
                <a:spcPts val="580"/>
              </a:spcBef>
              <a:buClr>
                <a:schemeClr val="accent1"/>
              </a:buClr>
              <a:buSzPct val="85000"/>
              <a:buFont typeface="Wingdings 2"/>
              <a:buChar char=""/>
            </a:pPr>
            <a:r>
              <a:rPr lang="en-US" sz="2400" dirty="0" smtClean="0"/>
              <a:t>“I took a 2</a:t>
            </a:r>
            <a:r>
              <a:rPr lang="en-US" sz="2400" baseline="30000" dirty="0" smtClean="0"/>
              <a:t>nd</a:t>
            </a:r>
            <a:r>
              <a:rPr lang="en-US" sz="2400" dirty="0" smtClean="0"/>
              <a:t> grade position, I showed up early to get ready, read the teacher’s lesson plans, made sure I had the necessary materials…only to be told two minutes before school started that they need me to teach functional core/sped instead. I will never come back to this school.”</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ts val="580"/>
              </a:spcBef>
              <a:buClr>
                <a:schemeClr val="accent1"/>
              </a:buClr>
              <a:buSzPct val="8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139</TotalTime>
  <Words>1169</Words>
  <Application>Microsoft Office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Substitute Shortage</vt:lpstr>
      <vt:lpstr>Timeline</vt:lpstr>
      <vt:lpstr>Slide 3</vt:lpstr>
      <vt:lpstr>The committee discussed some factors that we thought may be contributing to the issue both locally and statewide:</vt:lpstr>
      <vt:lpstr>Slide 5</vt:lpstr>
      <vt:lpstr>Survey Says!</vt:lpstr>
      <vt:lpstr>Slide 7</vt:lpstr>
      <vt:lpstr>What are the top reasons substitutes said they would not take a job in all or some of Federal Way schools?</vt:lpstr>
      <vt:lpstr>Slide 9</vt:lpstr>
      <vt:lpstr>So what did we learn?</vt:lpstr>
      <vt:lpstr>We also learned that:</vt:lpstr>
      <vt:lpstr>…..and most importantly, we learned that…..</vt:lpstr>
      <vt:lpstr>EVERY district is in the same boat!</vt:lpstr>
      <vt:lpstr>Possible ideas/strategies for individual sites:</vt:lpstr>
      <vt:lpstr>Slide 15</vt:lpstr>
      <vt:lpstr>Possible district level solutions…TBD!</vt:lpstr>
      <vt:lpstr>This issue isn’t going away, and it is only going to get worse</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Substitute Shortage</dc:title>
  <dc:creator>jasonfwea</dc:creator>
  <cp:lastModifiedBy>jasonfwea</cp:lastModifiedBy>
  <cp:revision>19</cp:revision>
  <dcterms:created xsi:type="dcterms:W3CDTF">2015-01-26T19:34:27Z</dcterms:created>
  <dcterms:modified xsi:type="dcterms:W3CDTF">2015-01-26T21:53:35Z</dcterms:modified>
</cp:coreProperties>
</file>