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 id="2147483706" r:id="rId3"/>
  </p:sldMasterIdLst>
  <p:notesMasterIdLst>
    <p:notesMasterId r:id="rId64"/>
  </p:notesMasterIdLst>
  <p:sldIdLst>
    <p:sldId id="260" r:id="rId4"/>
    <p:sldId id="290" r:id="rId5"/>
    <p:sldId id="736" r:id="rId6"/>
    <p:sldId id="761" r:id="rId7"/>
    <p:sldId id="686" r:id="rId8"/>
    <p:sldId id="773" r:id="rId9"/>
    <p:sldId id="791" r:id="rId10"/>
    <p:sldId id="750" r:id="rId11"/>
    <p:sldId id="289" r:id="rId12"/>
    <p:sldId id="783" r:id="rId13"/>
    <p:sldId id="790" r:id="rId14"/>
    <p:sldId id="515" r:id="rId15"/>
    <p:sldId id="516" r:id="rId16"/>
    <p:sldId id="517" r:id="rId17"/>
    <p:sldId id="518" r:id="rId18"/>
    <p:sldId id="519" r:id="rId19"/>
    <p:sldId id="792" r:id="rId20"/>
    <p:sldId id="380" r:id="rId21"/>
    <p:sldId id="774" r:id="rId22"/>
    <p:sldId id="780" r:id="rId23"/>
    <p:sldId id="775" r:id="rId24"/>
    <p:sldId id="776" r:id="rId25"/>
    <p:sldId id="777" r:id="rId26"/>
    <p:sldId id="778" r:id="rId27"/>
    <p:sldId id="779" r:id="rId28"/>
    <p:sldId id="784" r:id="rId29"/>
    <p:sldId id="659" r:id="rId30"/>
    <p:sldId id="261" r:id="rId31"/>
    <p:sldId id="272" r:id="rId32"/>
    <p:sldId id="751" r:id="rId33"/>
    <p:sldId id="393" r:id="rId34"/>
    <p:sldId id="546" r:id="rId35"/>
    <p:sldId id="548" r:id="rId36"/>
    <p:sldId id="549" r:id="rId37"/>
    <p:sldId id="524" r:id="rId38"/>
    <p:sldId id="760" r:id="rId39"/>
    <p:sldId id="770" r:id="rId40"/>
    <p:sldId id="768" r:id="rId41"/>
    <p:sldId id="794" r:id="rId42"/>
    <p:sldId id="292" r:id="rId43"/>
    <p:sldId id="256" r:id="rId44"/>
    <p:sldId id="266" r:id="rId45"/>
    <p:sldId id="257" r:id="rId46"/>
    <p:sldId id="753" r:id="rId47"/>
    <p:sldId id="786" r:id="rId48"/>
    <p:sldId id="332" r:id="rId49"/>
    <p:sldId id="333" r:id="rId50"/>
    <p:sldId id="461" r:id="rId51"/>
    <p:sldId id="462" r:id="rId52"/>
    <p:sldId id="468" r:id="rId53"/>
    <p:sldId id="785" r:id="rId54"/>
    <p:sldId id="771" r:id="rId55"/>
    <p:sldId id="793" r:id="rId56"/>
    <p:sldId id="739" r:id="rId57"/>
    <p:sldId id="754" r:id="rId58"/>
    <p:sldId id="782" r:id="rId59"/>
    <p:sldId id="788" r:id="rId60"/>
    <p:sldId id="789" r:id="rId61"/>
    <p:sldId id="744" r:id="rId62"/>
    <p:sldId id="501" r:id="rId6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41" autoAdjust="0"/>
    <p:restoredTop sz="55216" autoAdjust="0"/>
  </p:normalViewPr>
  <p:slideViewPr>
    <p:cSldViewPr snapToGrid="0" snapToObjects="1">
      <p:cViewPr varScale="1">
        <p:scale>
          <a:sx n="41" d="100"/>
          <a:sy n="41" d="100"/>
        </p:scale>
        <p:origin x="1548" y="42"/>
      </p:cViewPr>
      <p:guideLst/>
    </p:cSldViewPr>
  </p:slideViewPr>
  <p:outlineViewPr>
    <p:cViewPr>
      <p:scale>
        <a:sx n="33" d="100"/>
        <a:sy n="33" d="100"/>
      </p:scale>
      <p:origin x="0" y="-2440"/>
    </p:cViewPr>
  </p:outlineViewPr>
  <p:notesTextViewPr>
    <p:cViewPr>
      <p:scale>
        <a:sx n="85" d="100"/>
        <a:sy n="85" d="100"/>
      </p:scale>
      <p:origin x="0" y="0"/>
    </p:cViewPr>
  </p:notesTextViewPr>
  <p:sorterViewPr>
    <p:cViewPr>
      <p:scale>
        <a:sx n="50" d="100"/>
        <a:sy n="50" d="100"/>
      </p:scale>
      <p:origin x="0" y="-4398"/>
    </p:cViewPr>
  </p:sorterViewPr>
  <p:notesViewPr>
    <p:cSldViewPr snapToGrid="0" snapToObjects="1">
      <p:cViewPr>
        <p:scale>
          <a:sx n="50" d="100"/>
          <a:sy n="50" d="100"/>
        </p:scale>
        <p:origin x="2367" y="39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FBFD31AB-2EF2-7B42-AFB4-18E317B1B738}" type="datetimeFigureOut">
              <a:rPr lang="en-US" smtClean="0"/>
              <a:t>9/23/2020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31CF924-8C26-F444-B123-78EBB884293E}" type="slidenum">
              <a:rPr lang="en-US" smtClean="0"/>
              <a:t>‹#›</a:t>
            </a:fld>
            <a:endParaRPr lang="en-US"/>
          </a:p>
        </p:txBody>
      </p:sp>
    </p:spTree>
    <p:extLst>
      <p:ext uri="{BB962C8B-B14F-4D97-AF65-F5344CB8AC3E}">
        <p14:creationId xmlns:p14="http://schemas.microsoft.com/office/powerpoint/2010/main" val="396856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PPT is designed to be </a:t>
            </a:r>
            <a:r>
              <a:rPr lang="en-US" b="1" u="sng" dirty="0"/>
              <a:t>presented jointly </a:t>
            </a:r>
            <a:r>
              <a:rPr lang="en-US" b="0" dirty="0"/>
              <a:t>by the school administrator(s) and 1-2 FWEA member(s) such as instructional coach and FWEA building representative)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(Presenters introduce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“Hi everyone, we’re going to spend time reviewing the CEL 5D Instructional Framework, the evaluation process for certificated staff and the updated evaluation negotiation agreements.” </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131CF924-8C26-F444-B123-78EBB884293E}" type="slidenum">
              <a:rPr lang="en-US" smtClean="0"/>
              <a:t>1</a:t>
            </a:fld>
            <a:endParaRPr lang="en-US"/>
          </a:p>
        </p:txBody>
      </p:sp>
    </p:spTree>
    <p:extLst>
      <p:ext uri="{BB962C8B-B14F-4D97-AF65-F5344CB8AC3E}">
        <p14:creationId xmlns:p14="http://schemas.microsoft.com/office/powerpoint/2010/main" val="74300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6263" y="438150"/>
            <a:ext cx="5575300" cy="3136900"/>
          </a:xfrm>
        </p:spPr>
      </p:sp>
      <p:sp>
        <p:nvSpPr>
          <p:cNvPr id="3" name="Notes Placeholder 2"/>
          <p:cNvSpPr>
            <a:spLocks noGrp="1"/>
          </p:cNvSpPr>
          <p:nvPr>
            <p:ph type="body" idx="1"/>
          </p:nvPr>
        </p:nvSpPr>
        <p:spPr>
          <a:xfrm>
            <a:off x="576263" y="3818437"/>
            <a:ext cx="5635067" cy="4524452"/>
          </a:xfrm>
        </p:spPr>
        <p:txBody>
          <a:bodyPr/>
          <a:lstStyle/>
          <a:p>
            <a:pPr>
              <a:spcBef>
                <a:spcPct val="0"/>
              </a:spcBef>
            </a:pPr>
            <a:r>
              <a:rPr lang="en-US" sz="1100" b="0" dirty="0">
                <a:solidFill>
                  <a:srgbClr val="000000"/>
                </a:solidFill>
                <a:latin typeface="Tahoma" panose="020B0604030504040204" pitchFamily="34" charset="0"/>
                <a:ea typeface="Tahoma" panose="020B0604030504040204" pitchFamily="34" charset="0"/>
                <a:cs typeface="Tahoma" panose="020B0604030504040204" pitchFamily="34" charset="0"/>
              </a:rPr>
              <a:t>(Introduce the Rubric – new teachers have or will receive rubric and framework card from BEST)</a:t>
            </a:r>
          </a:p>
          <a:p>
            <a:pPr>
              <a:spcBef>
                <a:spcPct val="0"/>
              </a:spcBef>
            </a:pPr>
            <a:endParaRPr lang="en-US" sz="1100" dirty="0">
              <a:latin typeface="Tahoma" panose="020B0604030504040204" pitchFamily="34" charset="0"/>
              <a:ea typeface="Tahoma" panose="020B0604030504040204" pitchFamily="34" charset="0"/>
              <a:cs typeface="Tahoma" panose="020B0604030504040204" pitchFamily="34" charset="0"/>
            </a:endParaRPr>
          </a:p>
          <a:p>
            <a:pPr>
              <a:spcBef>
                <a:spcPct val="0"/>
              </a:spcBef>
            </a:pPr>
            <a:r>
              <a:rPr lang="en-US" sz="1100" dirty="0">
                <a:latin typeface="Tahoma" panose="020B0604030504040204" pitchFamily="34" charset="0"/>
                <a:ea typeface="Tahoma" panose="020B0604030504040204" pitchFamily="34" charset="0"/>
                <a:cs typeface="Tahoma" panose="020B0604030504040204" pitchFamily="34" charset="0"/>
              </a:rPr>
              <a:t>“The rubric accompanies the Framework (the card you just reviewed) and </a:t>
            </a:r>
            <a:r>
              <a:rPr lang="en-US" sz="1100" b="0" dirty="0">
                <a:solidFill>
                  <a:srgbClr val="000000"/>
                </a:solidFill>
                <a:latin typeface="Tahoma" panose="020B0604030504040204" pitchFamily="34" charset="0"/>
                <a:ea typeface="Tahoma" panose="020B0604030504040204" pitchFamily="34" charset="0"/>
                <a:cs typeface="Tahoma" panose="020B0604030504040204" pitchFamily="34" charset="0"/>
              </a:rPr>
              <a:t>is g</a:t>
            </a:r>
            <a:r>
              <a:rPr lang="en-US" sz="1100" b="0" dirty="0">
                <a:latin typeface="Tahoma" panose="020B0604030504040204" pitchFamily="34" charset="0"/>
                <a:ea typeface="Tahoma" panose="020B0604030504040204" pitchFamily="34" charset="0"/>
                <a:cs typeface="Tahoma" panose="020B0604030504040204" pitchFamily="34" charset="0"/>
              </a:rPr>
              <a:t>uided by a Theory of Action…</a:t>
            </a:r>
          </a:p>
          <a:p>
            <a:pPr marL="398463" indent="-228600">
              <a:spcBef>
                <a:spcPct val="0"/>
              </a:spcBef>
            </a:pPr>
            <a:endParaRPr lang="en-US" sz="1100" b="1" dirty="0">
              <a:latin typeface="Tahoma" panose="020B0604030504040204" pitchFamily="34" charset="0"/>
              <a:ea typeface="Tahoma" panose="020B0604030504040204" pitchFamily="34" charset="0"/>
              <a:cs typeface="Tahoma" panose="020B0604030504040204" pitchFamily="34" charset="0"/>
            </a:endParaRPr>
          </a:p>
          <a:p>
            <a:pPr marL="398463" lvl="0" indent="-228600">
              <a:lnSpc>
                <a:spcPct val="100000"/>
              </a:lnSpc>
              <a:spcBef>
                <a:spcPct val="0"/>
              </a:spcBef>
              <a:spcAft>
                <a:spcPts val="1200"/>
              </a:spcAft>
              <a:buFont typeface="+mj-lt"/>
              <a:buAutoNum type="arabicPeriod"/>
            </a:pPr>
            <a:r>
              <a:rPr lang="en-US" sz="1100" dirty="0">
                <a:latin typeface="Tahoma" panose="020B0604030504040204" pitchFamily="34" charset="0"/>
                <a:ea typeface="Tahoma" panose="020B0604030504040204" pitchFamily="34" charset="0"/>
                <a:cs typeface="Tahoma" panose="020B0604030504040204" pitchFamily="34" charset="0"/>
              </a:rPr>
              <a:t>Improvement of the instructional core is the key variable in student achievement.</a:t>
            </a:r>
          </a:p>
          <a:p>
            <a:pPr marL="798513" lvl="1" indent="-171450">
              <a:lnSpc>
                <a:spcPct val="100000"/>
              </a:lnSpc>
              <a:spcBef>
                <a:spcPct val="0"/>
              </a:spcBef>
              <a:spcAft>
                <a:spcPts val="1200"/>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Instructional Core =</a:t>
            </a:r>
          </a:p>
          <a:p>
            <a:pPr marL="1255713" lvl="2" indent="-171450">
              <a:lnSpc>
                <a:spcPct val="100000"/>
              </a:lnSpc>
              <a:spcBef>
                <a:spcPct val="0"/>
              </a:spcBef>
              <a:spcAft>
                <a:spcPts val="1200"/>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content and context of the lesson</a:t>
            </a:r>
          </a:p>
          <a:p>
            <a:pPr marL="1255713" lvl="2" indent="-171450">
              <a:lnSpc>
                <a:spcPct val="100000"/>
              </a:lnSpc>
              <a:spcBef>
                <a:spcPct val="0"/>
              </a:spcBef>
              <a:spcAft>
                <a:spcPts val="1200"/>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Teacher knowledge and skills (Teacher actions and words)</a:t>
            </a:r>
          </a:p>
          <a:p>
            <a:pPr marL="1255713" lvl="2" indent="-171450">
              <a:lnSpc>
                <a:spcPct val="100000"/>
              </a:lnSpc>
              <a:spcBef>
                <a:spcPct val="0"/>
              </a:spcBef>
              <a:spcAft>
                <a:spcPts val="1200"/>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Student as learner (Student words and actions)  </a:t>
            </a:r>
          </a:p>
          <a:p>
            <a:pPr marL="398463" lvl="0" indent="-228600">
              <a:lnSpc>
                <a:spcPct val="100000"/>
              </a:lnSpc>
              <a:spcBef>
                <a:spcPct val="0"/>
              </a:spcBef>
              <a:spcAft>
                <a:spcPts val="1200"/>
              </a:spcAft>
              <a:buFont typeface="+mj-lt"/>
              <a:buAutoNum type="arabicPeriod"/>
            </a:pPr>
            <a:r>
              <a:rPr lang="en-US" sz="1100" dirty="0">
                <a:latin typeface="Tahoma" panose="020B0604030504040204" pitchFamily="34" charset="0"/>
                <a:ea typeface="Tahoma" panose="020B0604030504040204" pitchFamily="34" charset="0"/>
                <a:cs typeface="Tahoma" panose="020B0604030504040204" pitchFamily="34" charset="0"/>
              </a:rPr>
              <a:t>Collaborative adult learning is the vehicle.  </a:t>
            </a:r>
          </a:p>
          <a:p>
            <a:pPr marL="398463" lvl="0" indent="-228600">
              <a:lnSpc>
                <a:spcPct val="100000"/>
              </a:lnSpc>
              <a:spcBef>
                <a:spcPct val="0"/>
              </a:spcBef>
              <a:spcAft>
                <a:spcPts val="1200"/>
              </a:spcAft>
              <a:buFont typeface="+mj-lt"/>
              <a:buAutoNum type="arabicPeriod"/>
            </a:pPr>
            <a:r>
              <a:rPr lang="en-US" sz="1100" dirty="0">
                <a:latin typeface="Tahoma" panose="020B0604030504040204" pitchFamily="34" charset="0"/>
                <a:ea typeface="Tahoma" panose="020B0604030504040204" pitchFamily="34" charset="0"/>
                <a:cs typeface="Tahoma" panose="020B0604030504040204" pitchFamily="34" charset="0"/>
              </a:rPr>
              <a:t>This is done </a:t>
            </a:r>
            <a:r>
              <a:rPr lang="en-US" sz="1100" u="sng" dirty="0">
                <a:latin typeface="Tahoma" panose="020B0604030504040204" pitchFamily="34" charset="0"/>
                <a:ea typeface="Tahoma" panose="020B0604030504040204" pitchFamily="34" charset="0"/>
                <a:cs typeface="Tahoma" panose="020B0604030504040204" pitchFamily="34" charset="0"/>
              </a:rPr>
              <a:t>with and through </a:t>
            </a:r>
            <a:r>
              <a:rPr lang="en-US" sz="1100" dirty="0">
                <a:latin typeface="Tahoma" panose="020B0604030504040204" pitchFamily="34" charset="0"/>
                <a:ea typeface="Tahoma" panose="020B0604030504040204" pitchFamily="34" charset="0"/>
                <a:cs typeface="Tahoma" panose="020B0604030504040204" pitchFamily="34" charset="0"/>
              </a:rPr>
              <a:t>people. </a:t>
            </a:r>
          </a:p>
          <a:p>
            <a:pPr marL="398463" lvl="0" indent="-228600">
              <a:lnSpc>
                <a:spcPct val="100000"/>
              </a:lnSpc>
              <a:spcBef>
                <a:spcPct val="0"/>
              </a:spcBef>
              <a:spcAft>
                <a:spcPts val="1200"/>
              </a:spcAft>
              <a:buFont typeface="+mj-lt"/>
              <a:buAutoNum type="arabicPeriod"/>
            </a:pPr>
            <a:r>
              <a:rPr lang="en-US" sz="1100" dirty="0">
                <a:latin typeface="Tahoma" panose="020B0604030504040204" pitchFamily="34" charset="0"/>
                <a:ea typeface="Tahoma" panose="020B0604030504040204" pitchFamily="34" charset="0"/>
                <a:cs typeface="Tahoma" panose="020B0604030504040204" pitchFamily="34" charset="0"/>
              </a:rPr>
              <a:t>The work is </a:t>
            </a:r>
            <a:r>
              <a:rPr lang="en-US" sz="1100" u="sng" dirty="0">
                <a:latin typeface="Tahoma" panose="020B0604030504040204" pitchFamily="34" charset="0"/>
                <a:ea typeface="Tahoma" panose="020B0604030504040204" pitchFamily="34" charset="0"/>
                <a:cs typeface="Tahoma" panose="020B0604030504040204" pitchFamily="34" charset="0"/>
              </a:rPr>
              <a:t>about the practice</a:t>
            </a:r>
            <a:r>
              <a:rPr lang="en-US" sz="1100" dirty="0">
                <a:latin typeface="Tahoma" panose="020B0604030504040204" pitchFamily="34" charset="0"/>
                <a:ea typeface="Tahoma" panose="020B0604030504040204" pitchFamily="34" charset="0"/>
                <a:cs typeface="Tahoma" panose="020B0604030504040204" pitchFamily="34" charset="0"/>
              </a:rPr>
              <a:t>, NOT the person.</a:t>
            </a:r>
          </a:p>
          <a:p>
            <a:pPr marL="398463" lvl="0" indent="-228600">
              <a:lnSpc>
                <a:spcPct val="100000"/>
              </a:lnSpc>
              <a:spcBef>
                <a:spcPct val="0"/>
              </a:spcBef>
              <a:spcAft>
                <a:spcPts val="1200"/>
              </a:spcAft>
              <a:buFont typeface="+mj-lt"/>
              <a:buAutoNum type="arabicPeriod"/>
            </a:pPr>
            <a:r>
              <a:rPr lang="en-US" sz="1100" dirty="0">
                <a:latin typeface="Tahoma" panose="020B0604030504040204" pitchFamily="34" charset="0"/>
                <a:ea typeface="Tahoma" panose="020B0604030504040204" pitchFamily="34" charset="0"/>
                <a:cs typeface="Tahoma" panose="020B0604030504040204" pitchFamily="34" charset="0"/>
              </a:rPr>
              <a:t>We are responsible and accountable to each other, </a:t>
            </a:r>
            <a:r>
              <a:rPr lang="en-US" sz="1100" b="1" u="sng" dirty="0">
                <a:latin typeface="Tahoma" panose="020B0604030504040204" pitchFamily="34" charset="0"/>
                <a:ea typeface="Tahoma" panose="020B0604030504040204" pitchFamily="34" charset="0"/>
                <a:cs typeface="Tahoma" panose="020B0604030504040204" pitchFamily="34" charset="0"/>
              </a:rPr>
              <a:t>and for student achievement</a:t>
            </a:r>
            <a:r>
              <a:rPr lang="en-US" sz="1100" dirty="0">
                <a:latin typeface="Tahoma" panose="020B0604030504040204" pitchFamily="34" charset="0"/>
                <a:ea typeface="Tahoma" panose="020B0604030504040204" pitchFamily="34" charset="0"/>
                <a:cs typeface="Tahoma" panose="020B0604030504040204" pitchFamily="34" charset="0"/>
              </a:rPr>
              <a:t>.</a:t>
            </a:r>
          </a:p>
          <a:p>
            <a:pPr>
              <a:spcBef>
                <a:spcPct val="0"/>
              </a:spcBef>
            </a:pPr>
            <a:endParaRPr lang="en-US" sz="1100" b="1" dirty="0">
              <a:latin typeface="Tahoma" panose="020B0604030504040204" pitchFamily="34" charset="0"/>
              <a:ea typeface="Tahoma" panose="020B0604030504040204" pitchFamily="34" charset="0"/>
              <a:cs typeface="Tahoma" panose="020B0604030504040204" pitchFamily="34" charset="0"/>
            </a:endParaRPr>
          </a:p>
          <a:p>
            <a:pPr>
              <a:spcBef>
                <a:spcPct val="0"/>
              </a:spcBef>
            </a:pPr>
            <a:endParaRPr lang="en-US" sz="1100" dirty="0">
              <a:latin typeface="Tahoma" panose="020B0604030504040204" pitchFamily="34" charset="0"/>
              <a:ea typeface="Tahoma" panose="020B0604030504040204" pitchFamily="34" charset="0"/>
              <a:cs typeface="Tahoma" panose="020B0604030504040204" pitchFamily="34" charset="0"/>
            </a:endParaRPr>
          </a:p>
          <a:p>
            <a:pPr marL="400050" indent="-171450">
              <a:spcBef>
                <a:spcPts val="0"/>
              </a:spcBef>
              <a:buClr>
                <a:srgbClr val="819E47"/>
              </a:buClr>
              <a:buFont typeface="Arial" panose="020B0604020202020204" pitchFamily="34" charset="0"/>
              <a:buChar char="•"/>
              <a:defRPr/>
            </a:pPr>
            <a:endParaRPr lang="en-US" sz="1200" dirty="0">
              <a:solidFill>
                <a:srgbClr val="000000"/>
              </a:solidFill>
            </a:endParaRPr>
          </a:p>
          <a:p>
            <a:pPr marL="400050" indent="-171450">
              <a:spcBef>
                <a:spcPts val="0"/>
              </a:spcBef>
              <a:buClr>
                <a:srgbClr val="819E47"/>
              </a:buClr>
              <a:buFont typeface="Arial" panose="020B0604020202020204" pitchFamily="34" charset="0"/>
              <a:buChar char="•"/>
              <a:defRPr/>
            </a:pPr>
            <a:endParaRPr lang="en-US" sz="12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1CB66DD-BA4D-F74D-ACA0-0AC6E31B08CD}" type="slidenum">
              <a:rPr lang="en-US" smtClean="0"/>
              <a:t>10</a:t>
            </a:fld>
            <a:endParaRPr lang="en-US"/>
          </a:p>
        </p:txBody>
      </p:sp>
    </p:spTree>
    <p:extLst>
      <p:ext uri="{BB962C8B-B14F-4D97-AF65-F5344CB8AC3E}">
        <p14:creationId xmlns:p14="http://schemas.microsoft.com/office/powerpoint/2010/main" val="25565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39725"/>
            <a:ext cx="5032375" cy="2832100"/>
          </a:xfrm>
        </p:spPr>
      </p:sp>
      <p:sp>
        <p:nvSpPr>
          <p:cNvPr id="3" name="Notes Placeholder 2"/>
          <p:cNvSpPr>
            <a:spLocks noGrp="1"/>
          </p:cNvSpPr>
          <p:nvPr>
            <p:ph type="body" idx="1"/>
          </p:nvPr>
        </p:nvSpPr>
        <p:spPr>
          <a:xfrm>
            <a:off x="378940" y="3249613"/>
            <a:ext cx="6260758" cy="5707062"/>
          </a:xfrm>
        </p:spPr>
        <p:txBody>
          <a:bodyPr/>
          <a:lstStyle/>
          <a:p>
            <a:r>
              <a:rPr lang="en-US" sz="500" dirty="0">
                <a:latin typeface="Tahoma" panose="020B0604030504040204" pitchFamily="34" charset="0"/>
                <a:ea typeface="Tahoma" panose="020B0604030504040204" pitchFamily="34" charset="0"/>
                <a:cs typeface="Tahoma" panose="020B0604030504040204" pitchFamily="34" charset="0"/>
              </a:rPr>
              <a:t>“</a:t>
            </a:r>
            <a:r>
              <a:rPr lang="en-US" sz="1100" dirty="0">
                <a:latin typeface="Tahoma" panose="020B0604030504040204" pitchFamily="34" charset="0"/>
                <a:ea typeface="Tahoma" panose="020B0604030504040204" pitchFamily="34" charset="0"/>
                <a:cs typeface="Tahoma" panose="020B0604030504040204" pitchFamily="34" charset="0"/>
              </a:rPr>
              <a:t>What is the purpose of the rubric?  It creates a…”</a:t>
            </a:r>
          </a:p>
          <a:p>
            <a:endParaRPr lang="en-US" sz="1100" dirty="0">
              <a:latin typeface="Tahoma" panose="020B0604030504040204" pitchFamily="34" charset="0"/>
              <a:ea typeface="Tahoma" panose="020B0604030504040204" pitchFamily="34" charset="0"/>
              <a:cs typeface="Tahoma" panose="020B0604030504040204" pitchFamily="34" charset="0"/>
            </a:endParaRPr>
          </a:p>
          <a:p>
            <a:pPr marL="228600">
              <a:spcBef>
                <a:spcPts val="0"/>
              </a:spcBef>
              <a:buClr>
                <a:srgbClr val="819E47"/>
              </a:buClr>
              <a:defRPr/>
            </a:pPr>
            <a:r>
              <a:rPr lang="en-US" sz="1100" dirty="0">
                <a:latin typeface="Tahoma" panose="020B0604030504040204" pitchFamily="34" charset="0"/>
                <a:ea typeface="Tahoma" panose="020B0604030504040204" pitchFamily="34" charset="0"/>
                <a:cs typeface="Tahoma" panose="020B0604030504040204" pitchFamily="34" charset="0"/>
              </a:rPr>
              <a:t>1.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Shared and common vision of high quality teaching.</a:t>
            </a:r>
          </a:p>
          <a:p>
            <a:pPr marL="857250" lvl="1" indent="-171450">
              <a:buClr>
                <a:srgbClr val="819E47"/>
              </a:buClr>
              <a:buFont typeface="Arial" panose="020B0604020202020204" pitchFamily="34" charset="0"/>
              <a:buChar char="•"/>
              <a:defRPr/>
            </a:pP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What it looks like and sounds like</a:t>
            </a:r>
          </a:p>
          <a:p>
            <a:pPr marL="228600">
              <a:spcBef>
                <a:spcPts val="0"/>
              </a:spcBef>
              <a:buClr>
                <a:srgbClr val="819E47"/>
              </a:buClr>
              <a:defRPr/>
            </a:pPr>
            <a:endParaRPr lang="en-US" sz="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28600">
              <a:spcBef>
                <a:spcPts val="0"/>
              </a:spcBef>
              <a:buClr>
                <a:srgbClr val="819E47"/>
              </a:buCl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2. Inquiry-based growth model, </a:t>
            </a:r>
            <a:r>
              <a:rPr lang="en-US" sz="1100" u="sng" dirty="0">
                <a:solidFill>
                  <a:srgbClr val="000000"/>
                </a:solidFill>
                <a:latin typeface="Tahoma" panose="020B0604030504040204" pitchFamily="34" charset="0"/>
                <a:ea typeface="Tahoma" panose="020B0604030504040204" pitchFamily="34" charset="0"/>
                <a:cs typeface="Tahoma" panose="020B0604030504040204" pitchFamily="34" charset="0"/>
              </a:rPr>
              <a:t>NOT</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 checklist.</a:t>
            </a:r>
          </a:p>
          <a:p>
            <a:pPr marL="857250" lvl="1" indent="-171450">
              <a:buClr>
                <a:srgbClr val="819E47"/>
              </a:buClr>
              <a:buFont typeface="Arial" panose="020B0604020202020204" pitchFamily="34" charset="0"/>
              <a:buChar char="•"/>
              <a:defRPr/>
            </a:pP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It’s a process, it’s NOT “What do I need to do to be Proficient?”</a:t>
            </a:r>
          </a:p>
          <a:p>
            <a:pPr marL="228600">
              <a:spcBef>
                <a:spcPts val="0"/>
              </a:spcBef>
              <a:buClr>
                <a:srgbClr val="819E47"/>
              </a:buClr>
              <a:defRPr/>
            </a:pPr>
            <a:endParaRPr lang="en-US" sz="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28600">
              <a:spcBef>
                <a:spcPts val="0"/>
              </a:spcBef>
              <a:buClr>
                <a:srgbClr val="819E47"/>
              </a:buCl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3. Joins instructional leaders and teachers in co-learning.</a:t>
            </a:r>
          </a:p>
          <a:p>
            <a:pPr marL="857250" lvl="1" indent="-171450">
              <a:buClr>
                <a:srgbClr val="819E47"/>
              </a:buClr>
              <a:buFont typeface="Arial" panose="020B0604020202020204" pitchFamily="34" charset="0"/>
              <a:buChar char="•"/>
              <a:defRPr/>
            </a:pP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We (admin and teacher) use the rubric together as a reference to identify high quality teaching</a:t>
            </a:r>
          </a:p>
          <a:p>
            <a:pPr marL="228600">
              <a:spcBef>
                <a:spcPts val="0"/>
              </a:spcBef>
              <a:buClr>
                <a:srgbClr val="819E47"/>
              </a:buClr>
              <a:defRPr/>
            </a:pPr>
            <a:endParaRPr lang="en-US" sz="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28600">
              <a:spcBef>
                <a:spcPts val="0"/>
              </a:spcBef>
              <a:buClr>
                <a:srgbClr val="819E47"/>
              </a:buCl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4.</a:t>
            </a: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Accessible and actionable </a:t>
            </a:r>
          </a:p>
          <a:p>
            <a:pPr marL="857250" lvl="1" indent="-171450">
              <a:buClr>
                <a:srgbClr val="819E47"/>
              </a:buClr>
              <a:buFont typeface="Arial" panose="020B0604020202020204" pitchFamily="34" charset="0"/>
              <a:buChar char="•"/>
              <a:defRPr/>
            </a:pP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Together, we use the rubric to identify actionable next steps for high quality teaching</a:t>
            </a:r>
          </a:p>
          <a:p>
            <a:pPr marL="400050" indent="-171450">
              <a:spcBef>
                <a:spcPts val="0"/>
              </a:spcBef>
              <a:buClr>
                <a:srgbClr val="819E47"/>
              </a:buClr>
              <a:buFont typeface="Arial" panose="020B0604020202020204" pitchFamily="34" charset="0"/>
              <a:buChar char="•"/>
              <a:defRPr/>
            </a:pPr>
            <a:endParaRPr lang="en-US" sz="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28600">
              <a:spcBef>
                <a:spcPts val="0"/>
              </a:spcBef>
              <a:buClr>
                <a:srgbClr val="819E47"/>
              </a:buCl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5. Equity is embedded in each dimension.</a:t>
            </a:r>
          </a:p>
          <a:p>
            <a:pPr marL="857250" lvl="1" indent="-171450">
              <a:buClr>
                <a:srgbClr val="819E47"/>
              </a:buClr>
              <a:buFont typeface="Arial" panose="020B0604020202020204" pitchFamily="34" charset="0"/>
              <a:buChar char="•"/>
              <a:defRPr/>
            </a:pP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Fair and equal access and support for all scholars</a:t>
            </a:r>
          </a:p>
          <a:p>
            <a:pPr marL="857250" lvl="1" indent="-171450">
              <a:buClr>
                <a:srgbClr val="819E47"/>
              </a:buClr>
              <a:buFont typeface="Arial" panose="020B0604020202020204" pitchFamily="34" charset="0"/>
              <a:buChar char="•"/>
              <a:defRPr/>
            </a:pP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We have a strengths-based stance with our teachers and our teachers have a </a:t>
            </a:r>
            <a:r>
              <a:rPr lang="en-US" dirty="0"/>
              <a:t>strength-based stance with our scholars: Everything the child brings into the classroom is a strength</a:t>
            </a: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685800" lvl="1">
              <a:buClr>
                <a:srgbClr val="819E47"/>
              </a:buClr>
              <a:defRPr/>
            </a:pPr>
            <a:endParaRPr lang="en-US" sz="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403225" lvl="1" indent="-173038">
              <a:buClr>
                <a:srgbClr val="819E47"/>
              </a:buCl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6. Anchors classroom observations and continuous conversation about teaching and learning.</a:t>
            </a:r>
            <a:endParaRPr lang="en-US" sz="1200" dirty="0">
              <a:solidFill>
                <a:srgbClr val="000000"/>
              </a:solidFill>
            </a:endParaRPr>
          </a:p>
          <a:p>
            <a:pPr marL="400050" indent="-171450">
              <a:spcBef>
                <a:spcPts val="0"/>
              </a:spcBef>
              <a:buClr>
                <a:srgbClr val="819E47"/>
              </a:buClr>
              <a:buFont typeface="Arial" panose="020B0604020202020204" pitchFamily="34" charset="0"/>
              <a:buChar char="•"/>
              <a:defRPr/>
            </a:pPr>
            <a:endParaRPr lang="en-US" sz="12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1CB66DD-BA4D-F74D-ACA0-0AC6E31B08CD}" type="slidenum">
              <a:rPr lang="en-US" smtClean="0"/>
              <a:t>11</a:t>
            </a:fld>
            <a:endParaRPr lang="en-US"/>
          </a:p>
        </p:txBody>
      </p:sp>
    </p:spTree>
    <p:extLst>
      <p:ext uri="{BB962C8B-B14F-4D97-AF65-F5344CB8AC3E}">
        <p14:creationId xmlns:p14="http://schemas.microsoft.com/office/powerpoint/2010/main" val="189586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how the rubric is organized.  If you happen to have a rubric with you, please open it up to the orange Dimension of Classroom Environment &amp; Culture.”</a:t>
            </a:r>
          </a:p>
          <a:p>
            <a:endParaRPr lang="en-US" dirty="0"/>
          </a:p>
          <a:p>
            <a:r>
              <a:rPr lang="en-US" b="1" dirty="0"/>
              <a:t>(CLICK MOUSE </a:t>
            </a:r>
            <a:r>
              <a:rPr lang="en-US" dirty="0"/>
              <a:t>to show Dimension title and DIMENSION as label)</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70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MOUSE twice </a:t>
            </a:r>
            <a:r>
              <a:rPr lang="en-US" dirty="0"/>
              <a:t>to show Indicator title and INDICATOR as label)</a:t>
            </a:r>
          </a:p>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7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MOUSE twice </a:t>
            </a:r>
            <a:r>
              <a:rPr lang="en-US" dirty="0"/>
              <a:t>to show Indicator # title and INDICATOR NUMBER as label)</a:t>
            </a:r>
          </a:p>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87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MOUSE twice </a:t>
            </a:r>
            <a:r>
              <a:rPr lang="en-US" dirty="0"/>
              <a:t>to show Performance Levels and PERFORMANCE LEVELS as label)</a:t>
            </a:r>
          </a:p>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75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MOUSE twice </a:t>
            </a:r>
            <a:r>
              <a:rPr lang="en-US" dirty="0"/>
              <a:t>to show Progressive Performance Levels and PERFORMANCE LEVEL LANGUAGE as labeled)</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273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up next – We’ll review or learn about the inquiry cycle…” (READ LT)</a:t>
            </a:r>
          </a:p>
        </p:txBody>
      </p:sp>
      <p:sp>
        <p:nvSpPr>
          <p:cNvPr id="4" name="Slide Number Placeholder 3"/>
          <p:cNvSpPr>
            <a:spLocks noGrp="1"/>
          </p:cNvSpPr>
          <p:nvPr>
            <p:ph type="sldNum" sz="quarter" idx="5"/>
          </p:nvPr>
        </p:nvSpPr>
        <p:spPr/>
        <p:txBody>
          <a:bodyPr/>
          <a:lstStyle/>
          <a:p>
            <a:fld id="{1C326D0F-CB9E-4E7E-9D29-07D3A8E1FAFA}" type="slidenum">
              <a:rPr lang="en-US" smtClean="0"/>
              <a:t>17</a:t>
            </a:fld>
            <a:endParaRPr lang="en-US"/>
          </a:p>
        </p:txBody>
      </p:sp>
    </p:spTree>
    <p:extLst>
      <p:ext uri="{BB962C8B-B14F-4D97-AF65-F5344CB8AC3E}">
        <p14:creationId xmlns:p14="http://schemas.microsoft.com/office/powerpoint/2010/main" val="227896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what the CEL 5D Inquiry Cycle looks like.  There are 4 Stages.”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(Read each stage and then move to next slide)</a:t>
            </a:r>
          </a:p>
        </p:txBody>
      </p:sp>
      <p:sp>
        <p:nvSpPr>
          <p:cNvPr id="4" name="Slide Number Placeholder 3"/>
          <p:cNvSpPr>
            <a:spLocks noGrp="1"/>
          </p:cNvSpPr>
          <p:nvPr>
            <p:ph type="sldNum" sz="quarter" idx="10"/>
          </p:nvPr>
        </p:nvSpPr>
        <p:spPr/>
        <p:txBody>
          <a:bodyPr/>
          <a:lstStyle/>
          <a:p>
            <a:fld id="{D1CB66DD-BA4D-F74D-ACA0-0AC6E31B08CD}" type="slidenum">
              <a:rPr lang="en-US" smtClean="0"/>
              <a:t>18</a:t>
            </a:fld>
            <a:endParaRPr lang="en-US"/>
          </a:p>
        </p:txBody>
      </p:sp>
    </p:spTree>
    <p:extLst>
      <p:ext uri="{BB962C8B-B14F-4D97-AF65-F5344CB8AC3E}">
        <p14:creationId xmlns:p14="http://schemas.microsoft.com/office/powerpoint/2010/main" val="1578019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989013"/>
            <a:ext cx="5575300" cy="3136900"/>
          </a:xfrm>
        </p:spPr>
      </p:sp>
      <p:sp>
        <p:nvSpPr>
          <p:cNvPr id="3" name="Notes Placeholder 2"/>
          <p:cNvSpPr>
            <a:spLocks noGrp="1"/>
          </p:cNvSpPr>
          <p:nvPr>
            <p:ph type="body" idx="1"/>
          </p:nvPr>
        </p:nvSpPr>
        <p:spPr>
          <a:xfrm>
            <a:off x="685800" y="4473892"/>
            <a:ext cx="5575300" cy="3660458"/>
          </a:xfrm>
        </p:spPr>
        <p:txBody>
          <a:bodyPr/>
          <a:lstStyle/>
          <a:p>
            <a:r>
              <a:rPr lang="en-US" dirty="0"/>
              <a:t>“Here is the CEL 5D Inquiry Cycle per the FWEA Collective Bargaining Agreement.  It reads left to right.”</a:t>
            </a:r>
          </a:p>
          <a:p>
            <a:endParaRPr lang="en-US" dirty="0"/>
          </a:p>
          <a:p>
            <a:r>
              <a:rPr lang="en-US" b="1" dirty="0"/>
              <a:t>(In case anyone asks: The inquiry cycle </a:t>
            </a:r>
            <a:r>
              <a:rPr lang="en-US" b="1" u="sng" dirty="0"/>
              <a:t>stays the same </a:t>
            </a:r>
            <a:r>
              <a:rPr lang="en-US" b="1" dirty="0"/>
              <a:t>per the 2020 – 2021 negotiated agreements)  </a:t>
            </a:r>
          </a:p>
          <a:p>
            <a:endParaRPr lang="en-US" dirty="0"/>
          </a:p>
          <a:p>
            <a:r>
              <a:rPr lang="en-US" dirty="0"/>
              <a:t>“We’re going to walk through each stage.  Let’s start with your self-assessment.   </a:t>
            </a:r>
            <a:r>
              <a:rPr lang="en-US" sz="1200" b="0" i="0" u="none" strike="noStrike" kern="1200" baseline="0" dirty="0">
                <a:solidFill>
                  <a:schemeClr val="tx1"/>
                </a:solidFill>
                <a:latin typeface="+mn-lt"/>
                <a:ea typeface="+mn-ea"/>
                <a:cs typeface="+mn-cs"/>
              </a:rPr>
              <a:t>All staff members will complete a self-assessment using their evaluation tool.  </a:t>
            </a:r>
            <a:r>
              <a:rPr lang="en-US" sz="1400" b="0" i="0" u="none" strike="noStrike" kern="1200" baseline="0" dirty="0">
                <a:solidFill>
                  <a:schemeClr val="tx1"/>
                </a:solidFill>
                <a:latin typeface="+mn-lt"/>
                <a:ea typeface="+mn-ea"/>
                <a:cs typeface="+mn-cs"/>
              </a:rPr>
              <a:t>*The self-assessment is for personal use only, and staff members are not required to submit it to their evaluator</a:t>
            </a:r>
            <a:r>
              <a:rPr lang="en-US" sz="1400" b="0" dirty="0"/>
              <a:t> (CBA, Section 5.2.D)”</a:t>
            </a:r>
          </a:p>
          <a:p>
            <a:endParaRPr lang="en-US" sz="1400" b="1" dirty="0"/>
          </a:p>
          <a:p>
            <a:r>
              <a:rPr lang="en-US" sz="1400" b="0" dirty="0"/>
              <a:t>(NEXT SLIDE)</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19</a:t>
            </a:fld>
            <a:endParaRPr lang="en-US"/>
          </a:p>
        </p:txBody>
      </p:sp>
    </p:spTree>
    <p:extLst>
      <p:ext uri="{BB962C8B-B14F-4D97-AF65-F5344CB8AC3E}">
        <p14:creationId xmlns:p14="http://schemas.microsoft.com/office/powerpoint/2010/main" val="56911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connect the CEL 5D Framework and evaluation process to Pillar 3 of our Strategic Plan,  We believe in investing in our staff!” </a:t>
            </a:r>
          </a:p>
          <a:p>
            <a:endParaRPr lang="en-US" baseline="0" dirty="0"/>
          </a:p>
          <a:p>
            <a:pPr marL="0" indent="0">
              <a:buFont typeface="Arial" panose="020B0604020202020204" pitchFamily="34" charset="0"/>
              <a:buNone/>
            </a:pPr>
            <a:r>
              <a:rPr lang="en-US" baseline="0" dirty="0"/>
              <a:t>“We work together to support the instructional growth of our </a:t>
            </a:r>
            <a:r>
              <a:rPr lang="en-US" dirty="0"/>
              <a:t>staff members</a:t>
            </a:r>
            <a:r>
              <a:rPr lang="en-US" baseline="0" dirty="0"/>
              <a:t> for the purpose of successful outcomes of </a:t>
            </a:r>
            <a:r>
              <a:rPr lang="en-US" b="1" baseline="0" dirty="0"/>
              <a:t>all </a:t>
            </a:r>
            <a:r>
              <a:rPr lang="en-US" baseline="0" dirty="0"/>
              <a:t>of our scholars.”</a:t>
            </a:r>
          </a:p>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a:p>
            <a:endParaRPr lang="en-US" dirty="0"/>
          </a:p>
          <a:p>
            <a:pPr defTabSz="930493">
              <a:defRPr/>
            </a:pPr>
            <a:endParaRPr lang="en-US" dirty="0">
              <a:solidFill>
                <a:srgbClr val="1825AA">
                  <a:lumMod val="75000"/>
                </a:srgbClr>
              </a:solidFill>
              <a:latin typeface="Verdana"/>
            </a:endParaRPr>
          </a:p>
          <a:p>
            <a:pPr defTabSz="930493">
              <a:defRPr/>
            </a:pPr>
            <a:endParaRPr lang="en-US" dirty="0">
              <a:solidFill>
                <a:srgbClr val="1825AA">
                  <a:lumMod val="75000"/>
                </a:srgbClr>
              </a:solidFill>
              <a:latin typeface="Verdana"/>
            </a:endParaRPr>
          </a:p>
          <a:p>
            <a:pPr defTabSz="930493">
              <a:defRPr/>
            </a:pPr>
            <a:endParaRPr lang="en-US" dirty="0">
              <a:solidFill>
                <a:srgbClr val="1825AA">
                  <a:lumMod val="75000"/>
                </a:srgbClr>
              </a:solidFill>
              <a:latin typeface="Verdana"/>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26D0F-CB9E-4E7E-9D29-07D3A8E1FA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307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 of the self-assessment, staff members also consider their growth goals for the year of their students.  More time will be spent on this in later slides.”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131CF924-8C26-F444-B123-78EBB884293E}" type="slidenum">
              <a:rPr lang="en-US" smtClean="0"/>
              <a:t>20</a:t>
            </a:fld>
            <a:endParaRPr lang="en-US"/>
          </a:p>
        </p:txBody>
      </p:sp>
    </p:spTree>
    <p:extLst>
      <p:ext uri="{BB962C8B-B14F-4D97-AF65-F5344CB8AC3E}">
        <p14:creationId xmlns:p14="http://schemas.microsoft.com/office/powerpoint/2010/main" val="3482607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5982" y="4473892"/>
            <a:ext cx="5646218" cy="3660458"/>
          </a:xfrm>
        </p:spPr>
        <p:txBody>
          <a:bodyPr/>
          <a:lstStyle/>
          <a:p>
            <a:pPr marL="0" indent="0">
              <a:buNone/>
            </a:pPr>
            <a:r>
              <a:rPr lang="en-US" dirty="0"/>
              <a:t>“We then move to the pre-inquiry conference. This is when the staff member and principal/AP</a:t>
            </a:r>
            <a:r>
              <a:rPr lang="en-US" sz="1200" b="0" i="0" u="none" strike="noStrike" kern="1200" baseline="0" dirty="0">
                <a:solidFill>
                  <a:schemeClr val="tx1"/>
                </a:solidFill>
                <a:latin typeface="+mn-lt"/>
                <a:ea typeface="+mn-ea"/>
                <a:cs typeface="+mn-cs"/>
              </a:rPr>
              <a:t> determine the staff member’s area of focus.”</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“The pre-inquiry conference must take place by October 31</a:t>
            </a:r>
            <a:r>
              <a:rPr lang="en-US" sz="1200" b="0" i="0" u="none" strike="noStrike" kern="1200" baseline="30000" dirty="0">
                <a:solidFill>
                  <a:schemeClr val="tx1"/>
                </a:solidFill>
                <a:latin typeface="+mn-lt"/>
                <a:ea typeface="+mn-ea"/>
                <a:cs typeface="+mn-cs"/>
              </a:rPr>
              <a:t>st</a:t>
            </a:r>
            <a:r>
              <a:rPr lang="en-US" sz="1200" b="0" i="0" u="none" strike="noStrike" kern="1200" baseline="0" dirty="0">
                <a:solidFill>
                  <a:schemeClr val="tx1"/>
                </a:solidFill>
                <a:latin typeface="+mn-lt"/>
                <a:ea typeface="+mn-ea"/>
                <a:cs typeface="+mn-cs"/>
              </a:rPr>
              <a:t> of each school year per the CBA.  It’s best to complete pre-inquiry conferences well before October 31</a:t>
            </a:r>
            <a:r>
              <a:rPr lang="en-US" sz="1200" b="0" i="0" u="none" strike="noStrike" kern="1200" baseline="30000" dirty="0">
                <a:solidFill>
                  <a:schemeClr val="tx1"/>
                </a:solidFill>
                <a:latin typeface="+mn-lt"/>
                <a:ea typeface="+mn-ea"/>
                <a:cs typeface="+mn-cs"/>
              </a:rPr>
              <a:t>st</a:t>
            </a:r>
            <a:r>
              <a:rPr lang="en-US" sz="1200" b="0" i="0" u="none" strike="noStrike" kern="1200" baseline="0" dirty="0">
                <a:solidFill>
                  <a:schemeClr val="tx1"/>
                </a:solidFill>
                <a:latin typeface="+mn-lt"/>
                <a:ea typeface="+mn-ea"/>
                <a:cs typeface="+mn-cs"/>
              </a:rPr>
              <a:t> so that we have more time for the first inquiry cycle.”</a:t>
            </a:r>
          </a:p>
          <a:p>
            <a:pPr marL="0" indent="0">
              <a:buNone/>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indent="0">
              <a:buNone/>
            </a:pPr>
            <a:endParaRPr lang="en-US" dirty="0"/>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21</a:t>
            </a:fld>
            <a:endParaRPr lang="en-US"/>
          </a:p>
        </p:txBody>
      </p:sp>
    </p:spTree>
    <p:extLst>
      <p:ext uri="{BB962C8B-B14F-4D97-AF65-F5344CB8AC3E}">
        <p14:creationId xmlns:p14="http://schemas.microsoft.com/office/powerpoint/2010/main" val="583930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73891"/>
            <a:ext cx="5722951" cy="3974193"/>
          </a:xfrm>
        </p:spPr>
        <p:txBody>
          <a:bodyPr/>
          <a:lstStyle/>
          <a:p>
            <a:pPr marL="0" indent="0">
              <a:buNone/>
            </a:pPr>
            <a:r>
              <a:rPr lang="en-US" dirty="0"/>
              <a:t>“After the pre-inquiry conference, we now move into the Fall/Winter Inquiry Cycle.  The number of observations represented here </a:t>
            </a:r>
            <a:r>
              <a:rPr lang="en-US" b="1" dirty="0">
                <a:solidFill>
                  <a:srgbClr val="7030A0"/>
                </a:solidFill>
              </a:rPr>
              <a:t>IN PURPLE </a:t>
            </a:r>
            <a:r>
              <a:rPr lang="en-US" dirty="0"/>
              <a:t>are the minimum required by the teacher contract for certificated staff on both the </a:t>
            </a:r>
            <a:r>
              <a:rPr lang="en-US" b="0" u="none" dirty="0"/>
              <a:t>comprehensive and foc</a:t>
            </a:r>
            <a:r>
              <a:rPr lang="en-US" dirty="0"/>
              <a:t>us evaluation.”</a:t>
            </a:r>
          </a:p>
          <a:p>
            <a:pPr marL="0" indent="0">
              <a:buNone/>
            </a:pPr>
            <a:endParaRPr lang="en-US" dirty="0"/>
          </a:p>
          <a:p>
            <a:pPr marL="0" indent="0">
              <a:buNone/>
            </a:pPr>
            <a:r>
              <a:rPr lang="en-US" dirty="0"/>
              <a:t>“The </a:t>
            </a:r>
            <a:r>
              <a:rPr lang="en-US" b="1" dirty="0">
                <a:solidFill>
                  <a:srgbClr val="00B050"/>
                </a:solidFill>
              </a:rPr>
              <a:t>little green </a:t>
            </a:r>
            <a:r>
              <a:rPr lang="en-US" dirty="0"/>
              <a:t>PENTAGONS illustrate additional observations.  There are a minimum of TWO observations in the fall and TWO in the spring – more details on this will be shared in a minute.”</a:t>
            </a:r>
          </a:p>
          <a:p>
            <a:pPr marL="0" lvl="1"/>
            <a:endParaRPr lang="en-US" dirty="0"/>
          </a:p>
          <a:p>
            <a:pPr marL="0" lvl="1"/>
            <a:r>
              <a:rPr lang="en-US" b="1" dirty="0"/>
              <a:t>“Per the CBA Section 5.2.D:  </a:t>
            </a:r>
            <a:r>
              <a:rPr lang="en-US" dirty="0"/>
              <a:t>At the request of the staff member, the 30-minute observation can be prearranged.</a:t>
            </a:r>
          </a:p>
          <a:p>
            <a:pPr marL="285750" lvl="1"/>
            <a:r>
              <a:rPr lang="en-US" dirty="0"/>
              <a:t>d. Within a week after each visit, evaluator will provide a coded script which may include photos, </a:t>
            </a:r>
            <a:r>
              <a:rPr lang="en-US" dirty="0" err="1"/>
              <a:t>noticings</a:t>
            </a:r>
            <a:r>
              <a:rPr lang="en-US" dirty="0"/>
              <a:t>, wonderings, and/or analysis/feedback.</a:t>
            </a:r>
          </a:p>
          <a:p>
            <a:pPr marL="285750" lvl="1"/>
            <a:r>
              <a:rPr lang="en-US" dirty="0"/>
              <a:t>e. The evaluator will also code all responses to wonderings submitted by the staff member</a:t>
            </a:r>
          </a:p>
          <a:p>
            <a:pPr marL="285750" lvl="1"/>
            <a:r>
              <a:rPr lang="en-US" dirty="0"/>
              <a:t>f. While not required, staff members have the right to debrief the </a:t>
            </a:r>
            <a:r>
              <a:rPr lang="en-US" dirty="0" err="1"/>
              <a:t>noticings</a:t>
            </a:r>
            <a:r>
              <a:rPr lang="en-US" dirty="0"/>
              <a:t> and wonderings or scripting of an observation with their evaluator.”</a:t>
            </a:r>
          </a:p>
          <a:p>
            <a:pPr marL="457200" lvl="1"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22</a:t>
            </a:fld>
            <a:endParaRPr lang="en-US"/>
          </a:p>
        </p:txBody>
      </p:sp>
    </p:spTree>
    <p:extLst>
      <p:ext uri="{BB962C8B-B14F-4D97-AF65-F5344CB8AC3E}">
        <p14:creationId xmlns:p14="http://schemas.microsoft.com/office/powerpoint/2010/main" val="2049825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“After completing the first inquiry conference, we move to the Mid-year Formative Conference.  Mid-year conferences take place between the middle of January to middle of February.”</a:t>
            </a:r>
          </a:p>
          <a:p>
            <a:pPr marL="0" indent="0">
              <a:buNone/>
            </a:pPr>
            <a:endParaRPr lang="en-US" dirty="0"/>
          </a:p>
          <a:p>
            <a:r>
              <a:rPr lang="en-US" sz="1200" b="0" i="0" u="none" strike="noStrike" kern="1200" baseline="0" dirty="0">
                <a:solidFill>
                  <a:schemeClr val="tx1"/>
                </a:solidFill>
                <a:latin typeface="+mn-lt"/>
                <a:ea typeface="+mn-ea"/>
                <a:cs typeface="+mn-cs"/>
              </a:rPr>
              <a:t>“At the mid-year conference, together we analyze the impact of the staff member and principal/AP’s work together. The staff members receives a formative assessment of their progress in growing their instructional practices – a time to celebrate and reflect upon growth made so far and to decide on whether to continue the same area of focus or identify a new area of focus </a:t>
            </a:r>
            <a:r>
              <a:rPr lang="en-US" dirty="0"/>
              <a:t>for the second inquiry cycle.”</a:t>
            </a:r>
          </a:p>
        </p:txBody>
      </p:sp>
      <p:sp>
        <p:nvSpPr>
          <p:cNvPr id="4" name="Slide Number Placeholder 3"/>
          <p:cNvSpPr>
            <a:spLocks noGrp="1"/>
          </p:cNvSpPr>
          <p:nvPr>
            <p:ph type="sldNum" sz="quarter" idx="5"/>
          </p:nvPr>
        </p:nvSpPr>
        <p:spPr/>
        <p:txBody>
          <a:bodyPr/>
          <a:lstStyle/>
          <a:p>
            <a:fld id="{131CF924-8C26-F444-B123-78EBB884293E}" type="slidenum">
              <a:rPr lang="en-US" smtClean="0"/>
              <a:t>23</a:t>
            </a:fld>
            <a:endParaRPr lang="en-US"/>
          </a:p>
        </p:txBody>
      </p:sp>
    </p:spTree>
    <p:extLst>
      <p:ext uri="{BB962C8B-B14F-4D97-AF65-F5344CB8AC3E}">
        <p14:creationId xmlns:p14="http://schemas.microsoft.com/office/powerpoint/2010/main" val="3857940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876300"/>
            <a:ext cx="5575300" cy="3136900"/>
          </a:xfrm>
        </p:spPr>
      </p:sp>
      <p:sp>
        <p:nvSpPr>
          <p:cNvPr id="3" name="Notes Placeholder 2"/>
          <p:cNvSpPr>
            <a:spLocks noGrp="1"/>
          </p:cNvSpPr>
          <p:nvPr>
            <p:ph type="body" idx="1"/>
          </p:nvPr>
        </p:nvSpPr>
        <p:spPr/>
        <p:txBody>
          <a:bodyPr/>
          <a:lstStyle/>
          <a:p>
            <a:pPr marL="0" indent="0">
              <a:buNone/>
            </a:pPr>
            <a:r>
              <a:rPr lang="en-US" dirty="0"/>
              <a:t>“After the mid-year formative conference, we move into the Winter/Spring Inquiry Cycle.   This second inquiry cycle starts around end January/mid-February through April.”</a:t>
            </a:r>
          </a:p>
          <a:p>
            <a:pPr marL="0" indent="0">
              <a:buNone/>
            </a:pPr>
            <a:endParaRPr lang="en-US" dirty="0"/>
          </a:p>
          <a:p>
            <a:pPr marL="0" indent="0">
              <a:buNone/>
            </a:pPr>
            <a:r>
              <a:rPr lang="en-US" dirty="0"/>
              <a:t>“And, based on the formative assessment outcome of the mid-year conference, the staff member and principal or AP use the second inquiry cycle for additional opportunities to gather evidence of practice, with even more intention of growing areas where there is the greatest room for growth.”</a:t>
            </a:r>
            <a:endParaRPr lang="en-US" sz="1200" dirty="0">
              <a:solidFill>
                <a:srgbClr val="E0871B"/>
              </a:solidFill>
              <a:latin typeface="Verdana"/>
              <a:cs typeface="Verdana"/>
            </a:endParaRPr>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24</a:t>
            </a:fld>
            <a:endParaRPr lang="en-US"/>
          </a:p>
        </p:txBody>
      </p:sp>
    </p:spTree>
    <p:extLst>
      <p:ext uri="{BB962C8B-B14F-4D97-AF65-F5344CB8AC3E}">
        <p14:creationId xmlns:p14="http://schemas.microsoft.com/office/powerpoint/2010/main" val="221185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May through the beginning of June, this is when the summative (Year-End) Evaluation conferences are held.”</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a time for us to celebrate the growth the staff member has made in your instructional practices over the course of the school year, to celebrate scholar growth and to preliminarily determine the focus for next school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25</a:t>
            </a:fld>
            <a:endParaRPr lang="en-US"/>
          </a:p>
        </p:txBody>
      </p:sp>
    </p:spTree>
    <p:extLst>
      <p:ext uri="{BB962C8B-B14F-4D97-AF65-F5344CB8AC3E}">
        <p14:creationId xmlns:p14="http://schemas.microsoft.com/office/powerpoint/2010/main" val="560408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slide is to review of the minimum number of observations per the CBA for both inquiry cycles.”</a:t>
            </a:r>
          </a:p>
          <a:p>
            <a:endParaRPr lang="en-US" dirty="0"/>
          </a:p>
          <a:p>
            <a:r>
              <a:rPr lang="en-US" dirty="0"/>
              <a:t>“The </a:t>
            </a:r>
            <a:r>
              <a:rPr lang="en-US" b="1" dirty="0">
                <a:solidFill>
                  <a:srgbClr val="7030A0"/>
                </a:solidFill>
              </a:rPr>
              <a:t>PURPLE</a:t>
            </a:r>
            <a:r>
              <a:rPr lang="en-US" dirty="0"/>
              <a:t> pentagon shapes illustrate this – whether the staff member is on a comprehensive or focus evaluation, the minimum number of observations is 4.”</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131CF924-8C26-F444-B123-78EBB884293E}" type="slidenum">
              <a:rPr lang="en-US" smtClean="0"/>
              <a:t>26</a:t>
            </a:fld>
            <a:endParaRPr lang="en-US"/>
          </a:p>
        </p:txBody>
      </p:sp>
    </p:spTree>
    <p:extLst>
      <p:ext uri="{BB962C8B-B14F-4D97-AF65-F5344CB8AC3E}">
        <p14:creationId xmlns:p14="http://schemas.microsoft.com/office/powerpoint/2010/main" val="1196697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“Will there be additional observations to gather evidence of practice? Yes! The little green pentagons represent additional and opportunities for us gather evidence of your growing instructional practice!”</a:t>
            </a:r>
          </a:p>
          <a:p>
            <a:endParaRPr lang="en-US" dirty="0"/>
          </a:p>
        </p:txBody>
      </p:sp>
      <p:sp>
        <p:nvSpPr>
          <p:cNvPr id="4" name="Slide Number Placeholder 3"/>
          <p:cNvSpPr>
            <a:spLocks noGrp="1"/>
          </p:cNvSpPr>
          <p:nvPr>
            <p:ph type="sldNum" sz="quarter" idx="5"/>
          </p:nvPr>
        </p:nvSpPr>
        <p:spPr/>
        <p:txBody>
          <a:bodyPr/>
          <a:lstStyle/>
          <a:p>
            <a:fld id="{DBCE893C-014B-F648-9DA7-BAFECC03DADB}" type="slidenum">
              <a:rPr lang="en-US" smtClean="0"/>
              <a:t>27</a:t>
            </a:fld>
            <a:endParaRPr lang="en-US"/>
          </a:p>
        </p:txBody>
      </p:sp>
    </p:spTree>
    <p:extLst>
      <p:ext uri="{BB962C8B-B14F-4D97-AF65-F5344CB8AC3E}">
        <p14:creationId xmlns:p14="http://schemas.microsoft.com/office/powerpoint/2010/main" val="2641342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quick comparison of the evaluation cycles for both comprehensive and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 graphic shows the COMPREHENSIVE evaluation cycle and the right-hand side shows the FOCUS evaluation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evaluations are identical with ONE exception: there must be a total of </a:t>
            </a:r>
            <a:r>
              <a:rPr lang="en-US" b="1" u="sng" dirty="0"/>
              <a:t>90</a:t>
            </a:r>
            <a:r>
              <a:rPr lang="en-US" dirty="0"/>
              <a:t> minutes of observation for staff on a comprehensive evaluation.  Whereas, it is a total of </a:t>
            </a:r>
            <a:r>
              <a:rPr lang="en-US" b="1" u="sng" dirty="0"/>
              <a:t>75</a:t>
            </a:r>
            <a:r>
              <a:rPr lang="en-US" dirty="0"/>
              <a:t> minutes for staff on a focus evaluation.”</a:t>
            </a:r>
          </a:p>
          <a:p>
            <a:endParaRPr lang="en-US" dirty="0"/>
          </a:p>
          <a:p>
            <a:endParaRPr lang="en-US" dirty="0"/>
          </a:p>
        </p:txBody>
      </p:sp>
      <p:sp>
        <p:nvSpPr>
          <p:cNvPr id="4" name="Slide Number Placeholder 3"/>
          <p:cNvSpPr>
            <a:spLocks noGrp="1"/>
          </p:cNvSpPr>
          <p:nvPr>
            <p:ph type="sldNum" sz="quarter" idx="10"/>
          </p:nvPr>
        </p:nvSpPr>
        <p:spPr/>
        <p:txBody>
          <a:bodyPr/>
          <a:lstStyle/>
          <a:p>
            <a:fld id="{B5A6F072-4010-40C7-8BB4-ED7FE56B27EC}" type="slidenum">
              <a:rPr lang="en-US" smtClean="0"/>
              <a:t>28</a:t>
            </a:fld>
            <a:endParaRPr lang="en-US"/>
          </a:p>
        </p:txBody>
      </p:sp>
    </p:spTree>
    <p:extLst>
      <p:ext uri="{BB962C8B-B14F-4D97-AF65-F5344CB8AC3E}">
        <p14:creationId xmlns:p14="http://schemas.microsoft.com/office/powerpoint/2010/main" val="36741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33425"/>
            <a:ext cx="5575300" cy="3136900"/>
          </a:xfrm>
        </p:spPr>
      </p:sp>
      <p:sp>
        <p:nvSpPr>
          <p:cNvPr id="3" name="Notes Placeholder 2"/>
          <p:cNvSpPr>
            <a:spLocks noGrp="1"/>
          </p:cNvSpPr>
          <p:nvPr>
            <p:ph type="body" idx="1"/>
          </p:nvPr>
        </p:nvSpPr>
        <p:spPr>
          <a:xfrm>
            <a:off x="641350" y="4136664"/>
            <a:ext cx="5486400" cy="46018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(FYI: If you are not able to answer a staff member’s question, let them know that you will follow-up with a response soon, then call Alisa)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will you know if you are on a Comprehensive or Focus evaluation?  At your pre-inquiry conference, you will learn from your principal or AP your evaluation rotation for this school year and what the evaluation process next steps will be for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the evaluation rotation codes aligned to </a:t>
            </a:r>
            <a:r>
              <a:rPr lang="en-US" b="1" u="sng" dirty="0"/>
              <a:t>this year’s </a:t>
            </a:r>
            <a:r>
              <a:rPr lang="en-US" dirty="0"/>
              <a:t>negotiated agreements, for your review.  Again, when we meet for your individual pre-inquiry or goal-setting conference, we will review your evaluation type and applicable steps for this year.  </a:t>
            </a:r>
          </a:p>
          <a:p>
            <a:endParaRPr lang="en-US" dirty="0"/>
          </a:p>
          <a:p>
            <a:endParaRPr lang="en-US" dirty="0"/>
          </a:p>
        </p:txBody>
      </p:sp>
      <p:sp>
        <p:nvSpPr>
          <p:cNvPr id="4" name="Slide Number Placeholder 3"/>
          <p:cNvSpPr>
            <a:spLocks noGrp="1"/>
          </p:cNvSpPr>
          <p:nvPr>
            <p:ph type="sldNum" sz="quarter" idx="10"/>
          </p:nvPr>
        </p:nvSpPr>
        <p:spPr/>
        <p:txBody>
          <a:bodyPr/>
          <a:lstStyle/>
          <a:p>
            <a:fld id="{5FEDFEF4-DE40-4893-A64E-99B0FCEE4B27}" type="slidenum">
              <a:rPr lang="en-US" smtClean="0"/>
              <a:t>29</a:t>
            </a:fld>
            <a:endParaRPr lang="en-US"/>
          </a:p>
        </p:txBody>
      </p:sp>
    </p:spTree>
    <p:extLst>
      <p:ext uri="{BB962C8B-B14F-4D97-AF65-F5344CB8AC3E}">
        <p14:creationId xmlns:p14="http://schemas.microsoft.com/office/powerpoint/2010/main" val="62855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three Signature Strategies in Goal 4 that directly align to supporting and growing teachers’ instructional practices in the CEL 5D Instructional Framework.”</a:t>
            </a:r>
          </a:p>
          <a:p>
            <a:endParaRPr lang="en-US" dirty="0"/>
          </a:p>
          <a:p>
            <a:r>
              <a:rPr lang="en-US" dirty="0"/>
              <a:t>(Not necessary to read aloud each Signature Strategy – purpose of this slide is to show that three signature strategies call-out the Instructional Framework)</a:t>
            </a:r>
          </a:p>
        </p:txBody>
      </p:sp>
      <p:sp>
        <p:nvSpPr>
          <p:cNvPr id="4" name="Slide Number Placeholder 3"/>
          <p:cNvSpPr>
            <a:spLocks noGrp="1"/>
          </p:cNvSpPr>
          <p:nvPr>
            <p:ph type="sldNum" sz="quarter" idx="5"/>
          </p:nvPr>
        </p:nvSpPr>
        <p:spPr/>
        <p:txBody>
          <a:bodyPr/>
          <a:lstStyle/>
          <a:p>
            <a:fld id="{131CF924-8C26-F444-B123-78EBB884293E}" type="slidenum">
              <a:rPr lang="en-US" smtClean="0"/>
              <a:t>3</a:t>
            </a:fld>
            <a:endParaRPr lang="en-US"/>
          </a:p>
        </p:txBody>
      </p:sp>
    </p:spTree>
    <p:extLst>
      <p:ext uri="{BB962C8B-B14F-4D97-AF65-F5344CB8AC3E}">
        <p14:creationId xmlns:p14="http://schemas.microsoft.com/office/powerpoint/2010/main" val="3122458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up next – We’ll learn how to complete…” (READ LT)</a:t>
            </a:r>
          </a:p>
        </p:txBody>
      </p:sp>
      <p:sp>
        <p:nvSpPr>
          <p:cNvPr id="4" name="Slide Number Placeholder 3"/>
          <p:cNvSpPr>
            <a:spLocks noGrp="1"/>
          </p:cNvSpPr>
          <p:nvPr>
            <p:ph type="sldNum" sz="quarter" idx="5"/>
          </p:nvPr>
        </p:nvSpPr>
        <p:spPr/>
        <p:txBody>
          <a:bodyPr/>
          <a:lstStyle/>
          <a:p>
            <a:fld id="{1C326D0F-CB9E-4E7E-9D29-07D3A8E1FAFA}" type="slidenum">
              <a:rPr lang="en-US" smtClean="0"/>
              <a:t>30</a:t>
            </a:fld>
            <a:endParaRPr lang="en-US"/>
          </a:p>
        </p:txBody>
      </p:sp>
    </p:spTree>
    <p:extLst>
      <p:ext uri="{BB962C8B-B14F-4D97-AF65-F5344CB8AC3E}">
        <p14:creationId xmlns:p14="http://schemas.microsoft.com/office/powerpoint/2010/main" val="4077308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steps to self-assess your instructional practices:</a:t>
            </a:r>
          </a:p>
          <a:p>
            <a:pPr marL="685800" lvl="1" indent="-228600">
              <a:buAutoNum type="arabicPeriod"/>
            </a:pPr>
            <a:r>
              <a:rPr lang="en-US" dirty="0"/>
              <a:t>Complete self-assessment using the rubric and identify indicators where you see that there is greatest room for growth.</a:t>
            </a:r>
          </a:p>
          <a:p>
            <a:pPr marL="685800" lvl="1" indent="-228600">
              <a:buAutoNum type="arabicPeriod"/>
            </a:pPr>
            <a:endParaRPr lang="en-US" dirty="0"/>
          </a:p>
          <a:p>
            <a:pPr marL="685800" lvl="1" indent="-228600">
              <a:buAutoNum type="arabicPeriod"/>
            </a:pPr>
            <a:r>
              <a:rPr lang="en-US" dirty="0"/>
              <a:t>Also take into account our schoolwide SIP goals and select one or two indicators to focus on connected to our SIP goals</a:t>
            </a:r>
          </a:p>
          <a:p>
            <a:pPr marL="685800" lvl="1" indent="-228600">
              <a:buAutoNum type="arabicPeriod"/>
            </a:pPr>
            <a:endParaRPr lang="en-US" dirty="0"/>
          </a:p>
          <a:p>
            <a:pPr marL="685800" lvl="1" indent="-228600">
              <a:buAutoNum type="arabicPeriod"/>
            </a:pPr>
            <a:r>
              <a:rPr lang="en-US" dirty="0"/>
              <a:t>It’s also important to consider the learning needs of the scholars that are virtually sitting in your classroom.”</a:t>
            </a:r>
          </a:p>
          <a:p>
            <a:endParaRPr lang="en-US" dirty="0"/>
          </a:p>
          <a:p>
            <a:endParaRPr lang="en-US" dirty="0"/>
          </a:p>
        </p:txBody>
      </p:sp>
      <p:sp>
        <p:nvSpPr>
          <p:cNvPr id="4" name="Slide Number Placeholder 3"/>
          <p:cNvSpPr>
            <a:spLocks noGrp="1"/>
          </p:cNvSpPr>
          <p:nvPr>
            <p:ph type="sldNum" sz="quarter" idx="10"/>
          </p:nvPr>
        </p:nvSpPr>
        <p:spPr/>
        <p:txBody>
          <a:bodyPr/>
          <a:lstStyle/>
          <a:p>
            <a:fld id="{D1CB66DD-BA4D-F74D-ACA0-0AC6E31B08CD}" type="slidenum">
              <a:rPr lang="en-US" smtClean="0"/>
              <a:t>31</a:t>
            </a:fld>
            <a:endParaRPr lang="en-US"/>
          </a:p>
        </p:txBody>
      </p:sp>
    </p:spTree>
    <p:extLst>
      <p:ext uri="{BB962C8B-B14F-4D97-AF65-F5344CB8AC3E}">
        <p14:creationId xmlns:p14="http://schemas.microsoft.com/office/powerpoint/2010/main" val="1245621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“Self-assessment means that the staff member on their own, takes a highlighter or pen and reads through each dimension.  Then, marks where they believe their current practice is.  This is all about growth mindset!  You are marking realistically where you are on the rubric.”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possible, give time to complete a PRELIMINARY self-assessment of only ONE DIMENSION.   FYI: Self-Assessment steps also apply to NON-CEL certificated staff with new evaluations such as Instructional Coach, LDT, librarian, etc.)</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CB66DD-BA4D-F74D-ACA0-0AC6E31B08CD}" type="slidenum">
              <a:rPr lang="en-US" smtClean="0"/>
              <a:t>32</a:t>
            </a:fld>
            <a:endParaRPr lang="en-US"/>
          </a:p>
        </p:txBody>
      </p:sp>
    </p:spTree>
    <p:extLst>
      <p:ext uri="{BB962C8B-B14F-4D97-AF65-F5344CB8AC3E}">
        <p14:creationId xmlns:p14="http://schemas.microsoft.com/office/powerpoint/2010/main" val="2172831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staff member focus on EVERY. SINGLE. INDICATOR?!”</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D1CB66DD-BA4D-F74D-ACA0-0AC6E31B08CD}" type="slidenum">
              <a:rPr lang="en-US" smtClean="0"/>
              <a:t>33</a:t>
            </a:fld>
            <a:endParaRPr lang="en-US"/>
          </a:p>
        </p:txBody>
      </p:sp>
    </p:spTree>
    <p:extLst>
      <p:ext uri="{BB962C8B-B14F-4D97-AF65-F5344CB8AC3E}">
        <p14:creationId xmlns:p14="http://schemas.microsoft.com/office/powerpoint/2010/main" val="2969172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(Then…</a:t>
            </a:r>
            <a:r>
              <a:rPr lang="en-US" b="1" i="0" dirty="0"/>
              <a:t>CLICK MOUSE</a:t>
            </a:r>
            <a:r>
              <a:rPr lang="en-US" b="0" i="0" dirty="0"/>
              <a:t>…for fly-in to show quick advertisement for Road to Proficiency courses)</a:t>
            </a:r>
          </a:p>
          <a:p>
            <a:pPr algn="l"/>
            <a:endParaRPr lang="en-US" i="1" dirty="0"/>
          </a:p>
          <a:p>
            <a:r>
              <a:rPr lang="en-US" dirty="0"/>
              <a:t>“Our district offers Road to Proficiency courses, these sessions are open to all and there is a course for each Dimension.  This flyer shows last years dates. The courses haven’t been scheduled yet for 2020-21, </a:t>
            </a:r>
            <a:r>
              <a:rPr lang="en-US" b="1" u="sng" dirty="0"/>
              <a:t>but will be soon</a:t>
            </a:r>
            <a:r>
              <a:rPr lang="en-US" dirty="0"/>
              <a:t>!  Teachers in their second year of teaching will attend at least 2 sessions as part of their work in the BEST program.”</a:t>
            </a:r>
          </a:p>
          <a:p>
            <a:endParaRPr lang="en-US" dirty="0"/>
          </a:p>
        </p:txBody>
      </p:sp>
      <p:sp>
        <p:nvSpPr>
          <p:cNvPr id="4" name="Slide Number Placeholder 3"/>
          <p:cNvSpPr>
            <a:spLocks noGrp="1"/>
          </p:cNvSpPr>
          <p:nvPr>
            <p:ph type="sldNum" sz="quarter" idx="5"/>
          </p:nvPr>
        </p:nvSpPr>
        <p:spPr/>
        <p:txBody>
          <a:bodyPr/>
          <a:lstStyle/>
          <a:p>
            <a:fld id="{D1CB66DD-BA4D-F74D-ACA0-0AC6E31B08CD}" type="slidenum">
              <a:rPr lang="en-US" smtClean="0"/>
              <a:t>34</a:t>
            </a:fld>
            <a:endParaRPr lang="en-US"/>
          </a:p>
        </p:txBody>
      </p:sp>
    </p:spTree>
    <p:extLst>
      <p:ext uri="{BB962C8B-B14F-4D97-AF65-F5344CB8AC3E}">
        <p14:creationId xmlns:p14="http://schemas.microsoft.com/office/powerpoint/2010/main" val="82809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back to completing the self-assessment.”  This is the form that staff on a CEL 5D evaluation will use to record their areas of focus.  At your pre-inquiry conference, the staff member and principal or AP will meet to…”</a:t>
            </a:r>
          </a:p>
          <a:p>
            <a:pPr marL="1085850" lvl="2" indent="-171450">
              <a:buFont typeface="Arial" panose="020B0604020202020204" pitchFamily="34" charset="0"/>
              <a:buChar char="•"/>
            </a:pPr>
            <a:r>
              <a:rPr lang="en-US" dirty="0"/>
              <a:t>Select select 3-5 indicators for staff who will be evaluated on a </a:t>
            </a:r>
            <a:r>
              <a:rPr lang="en-US" b="1" dirty="0"/>
              <a:t>comprehensive</a:t>
            </a:r>
            <a:r>
              <a:rPr lang="en-US" dirty="0"/>
              <a:t> evaluation where all 8 Criteria will be scored</a:t>
            </a:r>
          </a:p>
          <a:p>
            <a:pPr marL="1085850" lvl="2" indent="-171450">
              <a:buFont typeface="Arial" panose="020B0604020202020204" pitchFamily="34" charset="0"/>
              <a:buChar char="•"/>
            </a:pPr>
            <a:endParaRPr lang="en-US" dirty="0"/>
          </a:p>
          <a:p>
            <a:pPr marL="914400" lvl="2" indent="0">
              <a:buFont typeface="Arial" panose="020B0604020202020204" pitchFamily="34" charset="0"/>
              <a:buNone/>
            </a:pPr>
            <a:r>
              <a:rPr lang="en-US" dirty="0"/>
              <a:t>     </a:t>
            </a:r>
            <a:r>
              <a:rPr lang="en-US" b="1" u="sng" dirty="0"/>
              <a:t>OR</a:t>
            </a:r>
          </a:p>
          <a:p>
            <a:pPr marL="914400" lvl="2" indent="0">
              <a:buFont typeface="Arial" panose="020B0604020202020204" pitchFamily="34" charset="0"/>
              <a:buNone/>
            </a:pPr>
            <a:endParaRPr lang="en-US" b="1" u="sng" dirty="0"/>
          </a:p>
          <a:p>
            <a:pPr marL="1085850" lvl="2" indent="-171450">
              <a:buFont typeface="Arial" panose="020B0604020202020204" pitchFamily="34" charset="0"/>
              <a:buChar char="•"/>
            </a:pPr>
            <a:r>
              <a:rPr lang="en-US" dirty="0"/>
              <a:t>Select 2 Criteria for staff who will be evaluated on a </a:t>
            </a:r>
            <a:r>
              <a:rPr lang="en-US" b="1" dirty="0"/>
              <a:t>comprehensive</a:t>
            </a:r>
            <a:r>
              <a:rPr lang="en-US" dirty="0"/>
              <a:t> evaluation where only 2 Criteria will be scored</a:t>
            </a:r>
          </a:p>
          <a:p>
            <a:endParaRPr lang="en-US" dirty="0"/>
          </a:p>
          <a:p>
            <a:r>
              <a:rPr lang="en-US" dirty="0"/>
              <a:t>“This is where you will write the indicators or two criteria of focus”</a:t>
            </a:r>
          </a:p>
          <a:p>
            <a:endParaRPr lang="en-US" dirty="0"/>
          </a:p>
          <a:p>
            <a:r>
              <a:rPr lang="en-US" dirty="0"/>
              <a:t>(NEXT SLIDE for staff on Focus) </a:t>
            </a:r>
          </a:p>
          <a:p>
            <a:endParaRPr lang="en-US" dirty="0"/>
          </a:p>
        </p:txBody>
      </p:sp>
      <p:sp>
        <p:nvSpPr>
          <p:cNvPr id="4" name="Slide Number Placeholder 3"/>
          <p:cNvSpPr>
            <a:spLocks noGrp="1"/>
          </p:cNvSpPr>
          <p:nvPr>
            <p:ph type="sldNum" sz="quarter" idx="5"/>
          </p:nvPr>
        </p:nvSpPr>
        <p:spPr/>
        <p:txBody>
          <a:bodyPr/>
          <a:lstStyle/>
          <a:p>
            <a:fld id="{D1CB66DD-BA4D-F74D-ACA0-0AC6E31B08CD}" type="slidenum">
              <a:rPr lang="en-US" smtClean="0"/>
              <a:t>35</a:t>
            </a:fld>
            <a:endParaRPr lang="en-US"/>
          </a:p>
        </p:txBody>
      </p:sp>
    </p:spTree>
    <p:extLst>
      <p:ext uri="{BB962C8B-B14F-4D97-AF65-F5344CB8AC3E}">
        <p14:creationId xmlns:p14="http://schemas.microsoft.com/office/powerpoint/2010/main" val="3674055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staff member is on a Focused evaluation, with your principal or AP, they will select their </a:t>
            </a:r>
            <a:r>
              <a:rPr lang="en-US" u="sng" dirty="0"/>
              <a:t>ONE</a:t>
            </a:r>
            <a:r>
              <a:rPr lang="en-US" dirty="0"/>
              <a:t> Criterion of Focus and write it in here.”</a:t>
            </a:r>
          </a:p>
          <a:p>
            <a:endParaRPr lang="en-US" dirty="0"/>
          </a:p>
          <a:p>
            <a:r>
              <a:rPr lang="en-US" dirty="0"/>
              <a:t>(READ YELLOW BOX – as a reminder)</a:t>
            </a:r>
          </a:p>
          <a:p>
            <a:endParaRPr lang="en-US" dirty="0"/>
          </a:p>
        </p:txBody>
      </p:sp>
      <p:sp>
        <p:nvSpPr>
          <p:cNvPr id="4" name="Slide Number Placeholder 3"/>
          <p:cNvSpPr>
            <a:spLocks noGrp="1"/>
          </p:cNvSpPr>
          <p:nvPr>
            <p:ph type="sldNum" sz="quarter" idx="5"/>
          </p:nvPr>
        </p:nvSpPr>
        <p:spPr/>
        <p:txBody>
          <a:bodyPr/>
          <a:lstStyle/>
          <a:p>
            <a:fld id="{D1CB66DD-BA4D-F74D-ACA0-0AC6E31B08CD}" type="slidenum">
              <a:rPr lang="en-US" smtClean="0"/>
              <a:t>36</a:t>
            </a:fld>
            <a:endParaRPr lang="en-US"/>
          </a:p>
        </p:txBody>
      </p:sp>
    </p:spTree>
    <p:extLst>
      <p:ext uri="{BB962C8B-B14F-4D97-AF65-F5344CB8AC3E}">
        <p14:creationId xmlns:p14="http://schemas.microsoft.com/office/powerpoint/2010/main" val="121569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talk about student growth goals”</a:t>
            </a:r>
          </a:p>
        </p:txBody>
      </p:sp>
      <p:sp>
        <p:nvSpPr>
          <p:cNvPr id="4" name="Slide Number Placeholder 3"/>
          <p:cNvSpPr>
            <a:spLocks noGrp="1"/>
          </p:cNvSpPr>
          <p:nvPr>
            <p:ph type="sldNum" sz="quarter" idx="5"/>
          </p:nvPr>
        </p:nvSpPr>
        <p:spPr/>
        <p:txBody>
          <a:bodyPr/>
          <a:lstStyle/>
          <a:p>
            <a:fld id="{1C326D0F-CB9E-4E7E-9D29-07D3A8E1FAFA}" type="slidenum">
              <a:rPr lang="en-US" smtClean="0"/>
              <a:t>37</a:t>
            </a:fld>
            <a:endParaRPr lang="en-US"/>
          </a:p>
        </p:txBody>
      </p:sp>
    </p:spTree>
    <p:extLst>
      <p:ext uri="{BB962C8B-B14F-4D97-AF65-F5344CB8AC3E}">
        <p14:creationId xmlns:p14="http://schemas.microsoft.com/office/powerpoint/2010/main" val="142412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58825"/>
            <a:ext cx="5575300" cy="3136900"/>
          </a:xfrm>
        </p:spPr>
      </p:sp>
      <p:sp>
        <p:nvSpPr>
          <p:cNvPr id="3" name="Notes Placeholder 2"/>
          <p:cNvSpPr>
            <a:spLocks noGrp="1"/>
          </p:cNvSpPr>
          <p:nvPr>
            <p:ph type="body" idx="1"/>
          </p:nvPr>
        </p:nvSpPr>
        <p:spPr>
          <a:xfrm>
            <a:off x="578223" y="4189582"/>
            <a:ext cx="5530850" cy="4063069"/>
          </a:xfrm>
        </p:spPr>
        <p:txBody>
          <a:bodyPr/>
          <a:lstStyle/>
          <a:p>
            <a:r>
              <a:rPr lang="en-US" b="0" u="none" dirty="0"/>
              <a:t>“This is where student growth goals are written on the CEL 5D goal-setting form.”</a:t>
            </a:r>
          </a:p>
          <a:p>
            <a:endParaRPr lang="en-US" b="0" u="none" dirty="0"/>
          </a:p>
          <a:p>
            <a:r>
              <a:rPr lang="en-US" b="0" u="none" dirty="0"/>
              <a:t>(NEXT SLIDE)</a:t>
            </a:r>
            <a:endParaRPr lang="en-US" dirty="0"/>
          </a:p>
        </p:txBody>
      </p:sp>
      <p:sp>
        <p:nvSpPr>
          <p:cNvPr id="4" name="Slide Number Placeholder 3"/>
          <p:cNvSpPr>
            <a:spLocks noGrp="1"/>
          </p:cNvSpPr>
          <p:nvPr>
            <p:ph type="sldNum" sz="quarter" idx="5"/>
          </p:nvPr>
        </p:nvSpPr>
        <p:spPr/>
        <p:txBody>
          <a:bodyPr/>
          <a:lstStyle/>
          <a:p>
            <a:fld id="{D1CB66DD-BA4D-F74D-ACA0-0AC6E31B08CD}" type="slidenum">
              <a:rPr lang="en-US" smtClean="0"/>
              <a:t>38</a:t>
            </a:fld>
            <a:endParaRPr lang="en-US"/>
          </a:p>
        </p:txBody>
      </p:sp>
    </p:spTree>
    <p:extLst>
      <p:ext uri="{BB962C8B-B14F-4D97-AF65-F5344CB8AC3E}">
        <p14:creationId xmlns:p14="http://schemas.microsoft.com/office/powerpoint/2010/main" val="3961347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58825"/>
            <a:ext cx="5575300" cy="3136900"/>
          </a:xfrm>
        </p:spPr>
      </p:sp>
      <p:sp>
        <p:nvSpPr>
          <p:cNvPr id="3" name="Notes Placeholder 2"/>
          <p:cNvSpPr>
            <a:spLocks noGrp="1"/>
          </p:cNvSpPr>
          <p:nvPr>
            <p:ph type="body" idx="1"/>
          </p:nvPr>
        </p:nvSpPr>
        <p:spPr>
          <a:xfrm>
            <a:off x="400050" y="4189582"/>
            <a:ext cx="6267450" cy="4640385"/>
          </a:xfrm>
        </p:spPr>
        <p:txBody>
          <a:bodyPr/>
          <a:lstStyle/>
          <a:p>
            <a:r>
              <a:rPr lang="en-US" dirty="0"/>
              <a:t>“In a typical year, this is what it looks like for student growth goals.”</a:t>
            </a:r>
            <a:endParaRPr lang="en-US" sz="1150" dirty="0"/>
          </a:p>
          <a:p>
            <a:pPr marL="342900" lvl="1" indent="-171450">
              <a:buFont typeface="Arial" panose="020B0604020202020204" pitchFamily="34" charset="0"/>
              <a:buChar char="•"/>
            </a:pPr>
            <a:r>
              <a:rPr lang="en-US" sz="1150" dirty="0"/>
              <a:t>COMPREHENSIVE = The staff member works on Student Growth Goals in all 3 Criteria (3, 6, &amp; 8)</a:t>
            </a:r>
          </a:p>
          <a:p>
            <a:pPr marL="342900" lvl="1" indent="-171450">
              <a:buFont typeface="Arial" panose="020B0604020202020204" pitchFamily="34" charset="0"/>
              <a:buChar char="•"/>
            </a:pPr>
            <a:r>
              <a:rPr lang="en-US" sz="1150" dirty="0"/>
              <a:t>FOCUS =  </a:t>
            </a:r>
          </a:p>
          <a:p>
            <a:pPr marL="571500" lvl="2" indent="-228600">
              <a:buFont typeface="Courier New" panose="02070309020205020404" pitchFamily="49" charset="0"/>
              <a:buChar char="o"/>
            </a:pPr>
            <a:r>
              <a:rPr lang="en-US" sz="1150" dirty="0"/>
              <a:t>If your professional focus is Criterion 3, then student growth is 3.1 and 3.2, </a:t>
            </a:r>
          </a:p>
          <a:p>
            <a:pPr marL="571500" lvl="2" indent="-228600">
              <a:buFont typeface="Courier New" panose="02070309020205020404" pitchFamily="49" charset="0"/>
              <a:buChar char="o"/>
            </a:pPr>
            <a:r>
              <a:rPr lang="en-US" sz="1150" dirty="0"/>
              <a:t>If professional focus is Criterion 6, then student growth is 6.1 and 6.2</a:t>
            </a:r>
          </a:p>
          <a:p>
            <a:pPr marL="571500" lvl="2" indent="-228600">
              <a:buFont typeface="Courier New" panose="02070309020205020404" pitchFamily="49" charset="0"/>
              <a:buChar char="o"/>
            </a:pPr>
            <a:r>
              <a:rPr lang="en-US" sz="1150" dirty="0"/>
              <a:t>If your professional focus is Criteria 1, 2, 4, 5, or 7 then student growth is 3 or 6</a:t>
            </a:r>
          </a:p>
          <a:p>
            <a:pPr marL="571500" lvl="2" indent="-228600">
              <a:buFont typeface="Courier New" panose="02070309020205020404" pitchFamily="49" charset="0"/>
              <a:buChar char="o"/>
            </a:pPr>
            <a:r>
              <a:rPr lang="en-US" sz="1150" dirty="0"/>
              <a:t>If your professional focus is Criterion 8 then student growth is 8 </a:t>
            </a:r>
          </a:p>
          <a:p>
            <a:endParaRPr lang="en-US" dirty="0"/>
          </a:p>
          <a:p>
            <a:r>
              <a:rPr lang="en-US" sz="1400" b="1" dirty="0"/>
              <a:t>CLICK MOUSE for fly-in!</a:t>
            </a:r>
          </a:p>
          <a:p>
            <a:endParaRPr lang="en-US" dirty="0"/>
          </a:p>
          <a:p>
            <a:r>
              <a:rPr lang="en-US" dirty="0"/>
              <a:t>“</a:t>
            </a:r>
            <a:r>
              <a:rPr lang="en-US" b="1" u="sng" dirty="0"/>
              <a:t>For the 2020 – 2021 school year, this is our agreement regarding student growth goals”</a:t>
            </a:r>
          </a:p>
          <a:p>
            <a:pPr marL="55562" indent="0">
              <a:buFont typeface="Arial" panose="020B0604020202020204" pitchFamily="34" charset="0"/>
              <a:buNone/>
            </a:pPr>
            <a:endParaRPr lang="en-US" sz="800" b="1" dirty="0">
              <a:solidFill>
                <a:schemeClr val="dk1"/>
              </a:solidFill>
            </a:endParaRPr>
          </a:p>
          <a:p>
            <a:pPr lvl="0">
              <a:defRPr/>
            </a:pPr>
            <a:r>
              <a:rPr lang="en-US" dirty="0"/>
              <a:t>TRADITIONAL COMPREHENSIVE PROCESS:</a:t>
            </a:r>
            <a:endParaRPr lang="en-US" dirty="0">
              <a:solidFill>
                <a:schemeClr val="dk1"/>
              </a:solidFill>
            </a:endParaRPr>
          </a:p>
          <a:p>
            <a:pPr marL="346075" lvl="0" indent="-177800">
              <a:buFont typeface="Arial" panose="020B0604020202020204" pitchFamily="34" charset="0"/>
              <a:buChar char="•"/>
              <a:defRPr/>
            </a:pPr>
            <a:r>
              <a:rPr lang="en-US" dirty="0"/>
              <a:t>Student Growth Goals in all 3 Criteria (3, 6, and 8)</a:t>
            </a:r>
          </a:p>
          <a:p>
            <a:endParaRPr lang="en-US" dirty="0"/>
          </a:p>
          <a:p>
            <a:pPr>
              <a:buFont typeface="Arial" panose="020B0604020202020204" pitchFamily="34" charset="0"/>
              <a:buNone/>
            </a:pPr>
            <a:r>
              <a:rPr lang="en-US" dirty="0">
                <a:solidFill>
                  <a:schemeClr val="dk1"/>
                </a:solidFill>
              </a:rPr>
              <a:t>2 CRITERIA COMPREHENSIVE PROCESS: </a:t>
            </a:r>
          </a:p>
          <a:p>
            <a:pPr marL="346075" indent="-177800">
              <a:buFont typeface="Arial" panose="020B0604020202020204" pitchFamily="34" charset="0"/>
              <a:buChar char="•"/>
            </a:pPr>
            <a:r>
              <a:rPr lang="en-US" dirty="0">
                <a:solidFill>
                  <a:schemeClr val="dk1"/>
                </a:solidFill>
              </a:rPr>
              <a:t>If the two Criterion selected are 1, 2, 4, 5, 7 or 8, you may choose SGG 8.1 </a:t>
            </a:r>
          </a:p>
          <a:p>
            <a:pPr marL="346075" indent="-177800">
              <a:buFont typeface="Arial" panose="020B0604020202020204" pitchFamily="34" charset="0"/>
              <a:buChar char="•"/>
            </a:pPr>
            <a:r>
              <a:rPr lang="en-US" dirty="0">
                <a:solidFill>
                  <a:schemeClr val="dk1"/>
                </a:solidFill>
              </a:rPr>
              <a:t>If one of the Criterion selected is 3 or 6, choose SGG 3.1 and 3.2 or SGG 6.1 and 6.2</a:t>
            </a:r>
            <a:endParaRPr lang="en-US" b="1" dirty="0">
              <a:solidFill>
                <a:schemeClr val="dk1"/>
              </a:solidFill>
            </a:endParaRPr>
          </a:p>
          <a:p>
            <a:endParaRPr lang="en-US" dirty="0"/>
          </a:p>
          <a:p>
            <a:pPr lvl="0">
              <a:defRPr/>
            </a:pPr>
            <a:r>
              <a:rPr lang="en-US" dirty="0">
                <a:solidFill>
                  <a:schemeClr val="dk1"/>
                </a:solidFill>
              </a:rPr>
              <a:t>FOCUS:</a:t>
            </a:r>
          </a:p>
          <a:p>
            <a:pPr marL="346075" indent="-177800">
              <a:buFont typeface="Arial" panose="020B0604020202020204" pitchFamily="34" charset="0"/>
              <a:buChar char="•"/>
            </a:pPr>
            <a:r>
              <a:rPr lang="en-US" dirty="0">
                <a:solidFill>
                  <a:schemeClr val="dk1"/>
                </a:solidFill>
              </a:rPr>
              <a:t>If Criterion of focus is 1, 2, 4, 5, 7 or 8, you may choose Criterion 8.1 </a:t>
            </a:r>
          </a:p>
          <a:p>
            <a:pPr marL="346075" indent="-177800">
              <a:buFont typeface="Arial" panose="020B0604020202020204" pitchFamily="34" charset="0"/>
              <a:buChar char="•"/>
            </a:pPr>
            <a:r>
              <a:rPr lang="en-US" dirty="0">
                <a:solidFill>
                  <a:schemeClr val="dk1"/>
                </a:solidFill>
              </a:rPr>
              <a:t>If Criterion of focus is 3 or 6, choose SGG 3.1 and 3.2 or SGG 6.1 and 6.2</a:t>
            </a:r>
          </a:p>
          <a:p>
            <a:pPr marL="55562" indent="0">
              <a:buFont typeface="Arial" panose="020B0604020202020204" pitchFamily="34" charset="0"/>
              <a:buNone/>
            </a:pPr>
            <a:endParaRPr lang="en-US" sz="1150"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D1CB66DD-BA4D-F74D-ACA0-0AC6E31B08CD}" type="slidenum">
              <a:rPr lang="en-US" smtClean="0"/>
              <a:t>39</a:t>
            </a:fld>
            <a:endParaRPr lang="en-US"/>
          </a:p>
        </p:txBody>
      </p:sp>
    </p:spTree>
    <p:extLst>
      <p:ext uri="{BB962C8B-B14F-4D97-AF65-F5344CB8AC3E}">
        <p14:creationId xmlns:p14="http://schemas.microsoft.com/office/powerpoint/2010/main" val="66515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5459" y="4473892"/>
            <a:ext cx="5636741" cy="3660458"/>
          </a:xfrm>
        </p:spPr>
        <p:txBody>
          <a:bodyPr/>
          <a:lstStyle/>
          <a:p>
            <a:r>
              <a:rPr lang="en-US" dirty="0"/>
              <a:t>“In the CBA, it states that each year staff will receive professional development on the evaluation process, tool and CEL 5D Framework, and this PD will be co-facilitated by a trained FWEA member and building administrator.”  </a:t>
            </a:r>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4</a:t>
            </a:fld>
            <a:endParaRPr lang="en-US"/>
          </a:p>
        </p:txBody>
      </p:sp>
    </p:spTree>
    <p:extLst>
      <p:ext uri="{BB962C8B-B14F-4D97-AF65-F5344CB8AC3E}">
        <p14:creationId xmlns:p14="http://schemas.microsoft.com/office/powerpoint/2010/main" val="2887061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600075"/>
            <a:ext cx="4694238" cy="2641600"/>
          </a:xfrm>
        </p:spPr>
      </p:sp>
      <p:sp>
        <p:nvSpPr>
          <p:cNvPr id="3" name="Notes Placeholder 2"/>
          <p:cNvSpPr>
            <a:spLocks noGrp="1"/>
          </p:cNvSpPr>
          <p:nvPr>
            <p:ph type="body" idx="1"/>
          </p:nvPr>
        </p:nvSpPr>
        <p:spPr>
          <a:xfrm>
            <a:off x="685800" y="3605190"/>
            <a:ext cx="5486400" cy="5090817"/>
          </a:xfrm>
        </p:spPr>
        <p:txBody>
          <a:bodyPr/>
          <a:lstStyle/>
          <a:p>
            <a:pPr lvl="0" fontAlgn="base"/>
            <a:r>
              <a:rPr lang="en-US" sz="1150" kern="1200" dirty="0">
                <a:solidFill>
                  <a:schemeClr val="tx1"/>
                </a:solidFill>
                <a:effectLst/>
                <a:latin typeface="+mn-lt"/>
                <a:ea typeface="+mn-ea"/>
                <a:cs typeface="+mn-cs"/>
              </a:rPr>
              <a:t>(REVIEW SLIDE and then…)</a:t>
            </a:r>
          </a:p>
          <a:p>
            <a:pPr lvl="0" fontAlgn="base"/>
            <a:endParaRPr lang="en-US" sz="1150" kern="1200" dirty="0">
              <a:solidFill>
                <a:schemeClr val="tx1"/>
              </a:solidFill>
              <a:effectLst/>
              <a:latin typeface="+mn-lt"/>
              <a:ea typeface="+mn-ea"/>
              <a:cs typeface="+mn-cs"/>
            </a:endParaRPr>
          </a:p>
          <a:p>
            <a:pPr lvl="0" fontAlgn="base"/>
            <a:r>
              <a:rPr lang="en-US" sz="1150" kern="1200" dirty="0">
                <a:solidFill>
                  <a:schemeClr val="tx1"/>
                </a:solidFill>
                <a:effectLst/>
                <a:latin typeface="+mn-lt"/>
                <a:ea typeface="+mn-ea"/>
                <a:cs typeface="+mn-cs"/>
              </a:rPr>
              <a:t>“Consider using a SMART goal structure as the foundation for goal setting</a:t>
            </a:r>
            <a:r>
              <a:rPr lang="en-US" sz="1150" kern="1200" baseline="0" dirty="0">
                <a:solidFill>
                  <a:schemeClr val="tx1"/>
                </a:solidFill>
                <a:effectLst/>
                <a:latin typeface="+mn-lt"/>
                <a:ea typeface="+mn-ea"/>
                <a:cs typeface="+mn-cs"/>
              </a:rPr>
              <a:t>.”</a:t>
            </a:r>
            <a:endParaRPr lang="en-US" sz="1150" b="1" u="sng" kern="1200" dirty="0">
              <a:solidFill>
                <a:schemeClr val="tx1"/>
              </a:solidFill>
              <a:effectLst/>
              <a:latin typeface="+mn-lt"/>
              <a:ea typeface="+mn-ea"/>
              <a:cs typeface="+mn-cs"/>
            </a:endParaRPr>
          </a:p>
          <a:p>
            <a:pPr marL="457200" lvl="0" indent="-171450" fontAlgn="base"/>
            <a:endParaRPr lang="en-US" sz="1150" b="1" u="sng" kern="1200" dirty="0">
              <a:solidFill>
                <a:schemeClr val="tx1"/>
              </a:solidFill>
              <a:effectLst/>
              <a:latin typeface="+mn-lt"/>
              <a:ea typeface="+mn-ea"/>
              <a:cs typeface="+mn-cs"/>
            </a:endParaRPr>
          </a:p>
          <a:p>
            <a:pPr lvl="1" indent="-171450" fontAlgn="base">
              <a:buFont typeface="Arial" panose="020B0604020202020204" pitchFamily="34" charset="0"/>
              <a:buChar char="•"/>
            </a:pPr>
            <a:r>
              <a:rPr lang="en-US" sz="1150" b="1" u="sng" kern="1200" dirty="0">
                <a:solidFill>
                  <a:schemeClr val="tx1"/>
                </a:solidFill>
                <a:effectLst/>
                <a:latin typeface="+mn-lt"/>
                <a:ea typeface="+mn-ea"/>
                <a:cs typeface="+mn-cs"/>
              </a:rPr>
              <a:t>S</a:t>
            </a:r>
            <a:r>
              <a:rPr lang="en-US" sz="1150" u="sng" kern="1200" dirty="0">
                <a:solidFill>
                  <a:schemeClr val="tx1"/>
                </a:solidFill>
                <a:effectLst/>
                <a:latin typeface="+mn-lt"/>
                <a:ea typeface="+mn-ea"/>
                <a:cs typeface="+mn-cs"/>
              </a:rPr>
              <a:t>pecific and Strategic- </a:t>
            </a:r>
            <a:r>
              <a:rPr lang="en-US" sz="1150" kern="1200" dirty="0">
                <a:solidFill>
                  <a:schemeClr val="tx1"/>
                </a:solidFill>
                <a:effectLst/>
                <a:latin typeface="+mn-lt"/>
                <a:ea typeface="+mn-ea"/>
                <a:cs typeface="+mn-cs"/>
              </a:rPr>
              <a:t>Linked to our SIP goals (</a:t>
            </a:r>
            <a:r>
              <a:rPr lang="en-US" sz="1150" b="1" kern="1200" dirty="0">
                <a:solidFill>
                  <a:schemeClr val="tx1"/>
                </a:solidFill>
                <a:effectLst/>
                <a:latin typeface="+mn-lt"/>
                <a:ea typeface="+mn-ea"/>
                <a:cs typeface="+mn-cs"/>
              </a:rPr>
              <a:t>GOAL 4 Metrics</a:t>
            </a:r>
            <a:r>
              <a:rPr lang="en-US" sz="1150" kern="1200" dirty="0">
                <a:solidFill>
                  <a:schemeClr val="tx1"/>
                </a:solidFill>
                <a:effectLst/>
                <a:latin typeface="+mn-lt"/>
                <a:ea typeface="+mn-ea"/>
                <a:cs typeface="+mn-cs"/>
              </a:rPr>
              <a:t>). It focuses on specific student learning and answers WHO and WHAT.  Strategic implies that the goal is clearly articulated and specific.</a:t>
            </a:r>
          </a:p>
          <a:p>
            <a:pPr lvl="1" indent="-171450" fontAlgn="base">
              <a:buFont typeface="Arial" panose="020B0604020202020204" pitchFamily="34" charset="0"/>
              <a:buChar char="•"/>
            </a:pPr>
            <a:endParaRPr lang="en-US" sz="1150" b="1" u="sng" kern="1200" dirty="0">
              <a:solidFill>
                <a:schemeClr val="tx1"/>
              </a:solidFill>
              <a:effectLst/>
              <a:latin typeface="+mn-lt"/>
              <a:ea typeface="+mn-ea"/>
              <a:cs typeface="+mn-cs"/>
            </a:endParaRPr>
          </a:p>
          <a:p>
            <a:pPr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50" b="1" u="sng" kern="1200" dirty="0">
                <a:solidFill>
                  <a:schemeClr val="tx1"/>
                </a:solidFill>
                <a:effectLst/>
                <a:latin typeface="+mn-lt"/>
                <a:ea typeface="+mn-ea"/>
                <a:cs typeface="+mn-cs"/>
              </a:rPr>
              <a:t>M</a:t>
            </a:r>
            <a:r>
              <a:rPr lang="en-US" sz="1150" u="sng" kern="1200" dirty="0">
                <a:solidFill>
                  <a:schemeClr val="tx1"/>
                </a:solidFill>
                <a:effectLst/>
                <a:latin typeface="+mn-lt"/>
                <a:ea typeface="+mn-ea"/>
                <a:cs typeface="+mn-cs"/>
              </a:rPr>
              <a:t>easurable</a:t>
            </a:r>
            <a:r>
              <a:rPr lang="en-US" sz="1150" kern="1200" dirty="0">
                <a:solidFill>
                  <a:schemeClr val="tx1"/>
                </a:solidFill>
                <a:effectLst/>
                <a:latin typeface="+mn-lt"/>
                <a:ea typeface="+mn-ea"/>
                <a:cs typeface="+mn-cs"/>
              </a:rPr>
              <a:t> - Student success is measured by assessment. It answers the question: HOW. How will you see that change occurred? What concrete criteria will you use to measure change?</a:t>
            </a:r>
          </a:p>
          <a:p>
            <a:pPr lvl="1" indent="-171450" fontAlgn="base">
              <a:buFont typeface="Arial" panose="020B0604020202020204" pitchFamily="34" charset="0"/>
              <a:buChar char="•"/>
            </a:pPr>
            <a:endParaRPr lang="en-US" sz="1150" kern="1200" dirty="0">
              <a:solidFill>
                <a:schemeClr val="tx1"/>
              </a:solidFill>
              <a:effectLst/>
              <a:latin typeface="+mn-lt"/>
              <a:ea typeface="+mn-ea"/>
              <a:cs typeface="+mn-cs"/>
            </a:endParaRPr>
          </a:p>
          <a:p>
            <a:pPr lvl="1" indent="-171450" fontAlgn="base">
              <a:buFont typeface="Arial" panose="020B0604020202020204" pitchFamily="34" charset="0"/>
              <a:buChar char="•"/>
            </a:pPr>
            <a:r>
              <a:rPr lang="en-US" sz="1150" b="1" u="sng" kern="1200" dirty="0">
                <a:solidFill>
                  <a:schemeClr val="tx1"/>
                </a:solidFill>
                <a:effectLst/>
                <a:latin typeface="+mn-lt"/>
                <a:ea typeface="+mn-ea"/>
                <a:cs typeface="+mn-cs"/>
              </a:rPr>
              <a:t>A</a:t>
            </a:r>
            <a:r>
              <a:rPr lang="en-US" sz="1150" u="sng" kern="1200" dirty="0">
                <a:solidFill>
                  <a:schemeClr val="tx1"/>
                </a:solidFill>
                <a:effectLst/>
                <a:latin typeface="+mn-lt"/>
                <a:ea typeface="+mn-ea"/>
                <a:cs typeface="+mn-cs"/>
              </a:rPr>
              <a:t>ttainable</a:t>
            </a:r>
            <a:r>
              <a:rPr lang="en-US" sz="1150" kern="1200" dirty="0">
                <a:solidFill>
                  <a:schemeClr val="tx1"/>
                </a:solidFill>
                <a:effectLst/>
                <a:latin typeface="+mn-lt"/>
                <a:ea typeface="+mn-ea"/>
                <a:cs typeface="+mn-cs"/>
              </a:rPr>
              <a:t> - The goal should be set high but within reason. High goals are not always attained but this does not mean it was a failure.  How far will this goal stretch you? Is it too far? Is it far enough?  </a:t>
            </a:r>
          </a:p>
          <a:p>
            <a:pPr lvl="1" indent="-171450" fontAlgn="base">
              <a:buFont typeface="Arial" panose="020B0604020202020204" pitchFamily="34" charset="0"/>
              <a:buChar char="•"/>
            </a:pPr>
            <a:endParaRPr lang="en-US" sz="1150" kern="1200" dirty="0">
              <a:solidFill>
                <a:schemeClr val="tx1"/>
              </a:solidFill>
              <a:effectLst/>
              <a:latin typeface="+mn-lt"/>
              <a:ea typeface="+mn-ea"/>
              <a:cs typeface="+mn-cs"/>
            </a:endParaRPr>
          </a:p>
          <a:p>
            <a:pPr lvl="1" indent="-171450" fontAlgn="base">
              <a:buFont typeface="Arial" panose="020B0604020202020204" pitchFamily="34" charset="0"/>
              <a:buChar char="•"/>
            </a:pPr>
            <a:r>
              <a:rPr lang="en-US" sz="1150" b="1" u="sng" kern="1200" dirty="0">
                <a:solidFill>
                  <a:schemeClr val="tx1"/>
                </a:solidFill>
                <a:effectLst/>
                <a:latin typeface="+mn-lt"/>
                <a:ea typeface="+mn-ea"/>
                <a:cs typeface="+mn-cs"/>
              </a:rPr>
              <a:t>R</a:t>
            </a:r>
            <a:r>
              <a:rPr lang="en-US" sz="1150" u="sng" kern="1200" dirty="0">
                <a:solidFill>
                  <a:schemeClr val="tx1"/>
                </a:solidFill>
                <a:effectLst/>
                <a:latin typeface="+mn-lt"/>
                <a:ea typeface="+mn-ea"/>
                <a:cs typeface="+mn-cs"/>
              </a:rPr>
              <a:t>esults Oriented/Relevant/Rigorous</a:t>
            </a:r>
            <a:r>
              <a:rPr lang="en-US" sz="1150" kern="1200" dirty="0">
                <a:solidFill>
                  <a:schemeClr val="tx1"/>
                </a:solidFill>
                <a:effectLst/>
                <a:latin typeface="+mn-lt"/>
                <a:ea typeface="+mn-ea"/>
                <a:cs typeface="+mn-cs"/>
              </a:rPr>
              <a:t>: SMART goals support the SIP, tell you who has achieved proficiency, and identify which students need remediation or enrichment:</a:t>
            </a:r>
          </a:p>
          <a:p>
            <a:pPr lvl="2" fontAlgn="base"/>
            <a:r>
              <a:rPr lang="en-US" sz="1150" i="1" kern="1200" dirty="0">
                <a:solidFill>
                  <a:schemeClr val="tx1"/>
                </a:solidFill>
                <a:effectLst/>
                <a:latin typeface="+mn-lt"/>
                <a:ea typeface="+mn-ea"/>
                <a:cs typeface="+mn-cs"/>
              </a:rPr>
              <a:t>What is the evidence of our impact for our students</a:t>
            </a:r>
            <a:r>
              <a:rPr lang="en-US" sz="1150" kern="1200" dirty="0">
                <a:solidFill>
                  <a:schemeClr val="tx1"/>
                </a:solidFill>
                <a:effectLst/>
                <a:latin typeface="+mn-lt"/>
                <a:ea typeface="+mn-ea"/>
                <a:cs typeface="+mn-cs"/>
              </a:rPr>
              <a:t>? How will the goal increase your students’ achievement?</a:t>
            </a:r>
          </a:p>
          <a:p>
            <a:pPr lvl="2" fontAlgn="base"/>
            <a:r>
              <a:rPr lang="en-US" sz="1150" i="1" kern="1200" dirty="0">
                <a:solidFill>
                  <a:schemeClr val="tx1"/>
                </a:solidFill>
                <a:effectLst/>
                <a:latin typeface="+mn-lt"/>
                <a:ea typeface="+mn-ea"/>
                <a:cs typeface="+mn-cs"/>
              </a:rPr>
              <a:t>How do we respond if they don’t learn it?</a:t>
            </a:r>
            <a:r>
              <a:rPr lang="en-US" sz="1150" kern="1200" dirty="0">
                <a:solidFill>
                  <a:schemeClr val="tx1"/>
                </a:solidFill>
                <a:effectLst/>
                <a:latin typeface="+mn-lt"/>
                <a:ea typeface="+mn-ea"/>
                <a:cs typeface="+mn-cs"/>
              </a:rPr>
              <a:t> (PLC question 3)</a:t>
            </a:r>
          </a:p>
          <a:p>
            <a:pPr lvl="2" fontAlgn="base"/>
            <a:r>
              <a:rPr lang="en-US" sz="1150" i="1" kern="1200" dirty="0">
                <a:solidFill>
                  <a:schemeClr val="tx1"/>
                </a:solidFill>
                <a:effectLst/>
                <a:latin typeface="+mn-lt"/>
                <a:ea typeface="+mn-ea"/>
                <a:cs typeface="+mn-cs"/>
              </a:rPr>
              <a:t>How do we respond if they already know it?</a:t>
            </a:r>
            <a:r>
              <a:rPr lang="en-US" sz="1150" kern="1200" dirty="0">
                <a:solidFill>
                  <a:schemeClr val="tx1"/>
                </a:solidFill>
                <a:effectLst/>
                <a:latin typeface="+mn-lt"/>
                <a:ea typeface="+mn-ea"/>
                <a:cs typeface="+mn-cs"/>
              </a:rPr>
              <a:t> (PLC question 4) </a:t>
            </a:r>
          </a:p>
          <a:p>
            <a:pPr lvl="2" fontAlgn="base"/>
            <a:r>
              <a:rPr lang="en-US" sz="1150" kern="1200" dirty="0">
                <a:solidFill>
                  <a:schemeClr val="tx1"/>
                </a:solidFill>
                <a:effectLst/>
                <a:latin typeface="+mn-lt"/>
                <a:ea typeface="+mn-ea"/>
                <a:cs typeface="+mn-cs"/>
              </a:rPr>
              <a:t>	ALSO</a:t>
            </a:r>
          </a:p>
          <a:p>
            <a:pPr lvl="2" fontAlgn="base"/>
            <a:r>
              <a:rPr lang="en-US" sz="1150" kern="1200" dirty="0">
                <a:solidFill>
                  <a:schemeClr val="tx1"/>
                </a:solidFill>
                <a:effectLst/>
                <a:latin typeface="+mn-lt"/>
                <a:ea typeface="+mn-ea"/>
                <a:cs typeface="+mn-cs"/>
              </a:rPr>
              <a:t>How will it make you a better educator?</a:t>
            </a:r>
          </a:p>
          <a:p>
            <a:pPr lvl="0" fontAlgn="base"/>
            <a:endParaRPr lang="en-US" sz="1150" b="1" u="sng" kern="1200" dirty="0">
              <a:solidFill>
                <a:schemeClr val="tx1"/>
              </a:solidFill>
              <a:effectLst/>
              <a:latin typeface="+mn-lt"/>
              <a:ea typeface="+mn-ea"/>
              <a:cs typeface="+mn-cs"/>
            </a:endParaRPr>
          </a:p>
          <a:p>
            <a:pPr lvl="1" indent="-171450" fontAlgn="base">
              <a:buFont typeface="Arial" panose="020B0604020202020204" pitchFamily="34" charset="0"/>
              <a:buChar char="•"/>
            </a:pPr>
            <a:r>
              <a:rPr lang="en-US" sz="1150" b="1" u="sng" kern="1200" dirty="0">
                <a:solidFill>
                  <a:schemeClr val="tx1"/>
                </a:solidFill>
                <a:effectLst/>
                <a:latin typeface="+mn-lt"/>
                <a:ea typeface="+mn-ea"/>
                <a:cs typeface="+mn-cs"/>
              </a:rPr>
              <a:t>T</a:t>
            </a:r>
            <a:r>
              <a:rPr lang="en-US" sz="1150" u="sng" kern="1200" dirty="0">
                <a:solidFill>
                  <a:schemeClr val="tx1"/>
                </a:solidFill>
                <a:effectLst/>
                <a:latin typeface="+mn-lt"/>
                <a:ea typeface="+mn-ea"/>
                <a:cs typeface="+mn-cs"/>
              </a:rPr>
              <a:t>ime Bound</a:t>
            </a:r>
            <a:r>
              <a:rPr lang="en-US" sz="1150" kern="1200" dirty="0">
                <a:solidFill>
                  <a:schemeClr val="tx1"/>
                </a:solidFill>
                <a:effectLst/>
                <a:latin typeface="+mn-lt"/>
                <a:ea typeface="+mn-ea"/>
                <a:cs typeface="+mn-cs"/>
              </a:rPr>
              <a:t> — All goals are bound by a clearly-defined time frame.  What deadlines and milestones exist for this goal? When will this goal be completed?</a:t>
            </a:r>
          </a:p>
        </p:txBody>
      </p:sp>
      <p:sp>
        <p:nvSpPr>
          <p:cNvPr id="4" name="Slide Number Placeholder 3"/>
          <p:cNvSpPr>
            <a:spLocks noGrp="1"/>
          </p:cNvSpPr>
          <p:nvPr>
            <p:ph type="sldNum" sz="quarter" idx="10"/>
          </p:nvPr>
        </p:nvSpPr>
        <p:spPr/>
        <p:txBody>
          <a:bodyPr/>
          <a:lstStyle/>
          <a:p>
            <a:fld id="{95EE43AF-EED6-4E24-82C0-2E80AA9A73C7}" type="slidenum">
              <a:rPr lang="en-US" smtClean="0"/>
              <a:pPr/>
              <a:t>40</a:t>
            </a:fld>
            <a:endParaRPr lang="en-US" dirty="0"/>
          </a:p>
        </p:txBody>
      </p:sp>
    </p:spTree>
    <p:extLst>
      <p:ext uri="{BB962C8B-B14F-4D97-AF65-F5344CB8AC3E}">
        <p14:creationId xmlns:p14="http://schemas.microsoft.com/office/powerpoint/2010/main" val="2832975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rubric language for student grow goals.”  </a:t>
            </a:r>
          </a:p>
          <a:p>
            <a:endParaRPr lang="en-US" dirty="0"/>
          </a:p>
          <a:p>
            <a:r>
              <a:rPr lang="en-US" dirty="0"/>
              <a:t>(READ Criterion 3.1 language)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MOUSE</a:t>
            </a:r>
            <a:r>
              <a:rPr lang="en-US" b="0" dirty="0"/>
              <a:t>: “SGG 3 and 6 include ‘.2’ achievement goals.”  (READ BOX)</a:t>
            </a:r>
          </a:p>
          <a:p>
            <a:endParaRPr lang="en-US" dirty="0"/>
          </a:p>
          <a:p>
            <a:r>
              <a:rPr lang="en-US" dirty="0"/>
              <a:t>“You will notice that the wording overall remains the same; however, the </a:t>
            </a:r>
            <a:r>
              <a:rPr lang="en-US" b="1" dirty="0"/>
              <a:t>number of students </a:t>
            </a:r>
            <a:r>
              <a:rPr lang="en-US" dirty="0"/>
              <a:t>changes for each Criterion”: </a:t>
            </a:r>
          </a:p>
          <a:p>
            <a:pPr marL="628650" lvl="1" indent="-171450">
              <a:buFont typeface="Arial" panose="020B0604020202020204" pitchFamily="34" charset="0"/>
              <a:buChar char="•"/>
            </a:pPr>
            <a:r>
              <a:rPr lang="en-US" dirty="0"/>
              <a:t>Criterion 3 = subgroup</a:t>
            </a:r>
          </a:p>
          <a:p>
            <a:pPr marL="628650" lvl="1" indent="-171450">
              <a:buFont typeface="Arial" panose="020B0604020202020204" pitchFamily="34" charset="0"/>
              <a:buChar char="•"/>
            </a:pPr>
            <a:r>
              <a:rPr lang="en-US" dirty="0"/>
              <a:t>Criterion 6 = whole class</a:t>
            </a:r>
          </a:p>
          <a:p>
            <a:pPr marL="628650" lvl="1" indent="-171450">
              <a:buFont typeface="Arial" panose="020B0604020202020204" pitchFamily="34" charset="0"/>
              <a:buChar char="•"/>
            </a:pPr>
            <a:r>
              <a:rPr lang="en-US" dirty="0"/>
              <a:t>Criterion 8 = team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 6.1 and 8.1 are focused on </a:t>
            </a:r>
            <a:r>
              <a:rPr lang="en-US" u="sng" dirty="0"/>
              <a:t>ESTABLISHING</a:t>
            </a:r>
            <a:r>
              <a:rPr lang="en-US" dirty="0"/>
              <a:t> the student growth goals.  This is a mutual discussion/collaboration between teacher and principal/AP.  Therefore, it’s expected that  all components of the student growth goal(s) are included when these are established, so 3.1, 6.1 and 8.1 should be scored PRF.”  </a:t>
            </a:r>
          </a:p>
          <a:p>
            <a:endParaRPr lang="en-US" dirty="0"/>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41</a:t>
            </a:fld>
            <a:endParaRPr lang="en-US"/>
          </a:p>
        </p:txBody>
      </p:sp>
    </p:spTree>
    <p:extLst>
      <p:ext uri="{BB962C8B-B14F-4D97-AF65-F5344CB8AC3E}">
        <p14:creationId xmlns:p14="http://schemas.microsoft.com/office/powerpoint/2010/main" val="1205467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establishing student growth goals, think of these as you would with nesting dolls, SGG 3 fits inside SGG 6 which fits inside SGG 8.1.”</a:t>
            </a:r>
          </a:p>
          <a:p>
            <a:endParaRPr lang="en-US" dirty="0"/>
          </a:p>
          <a:p>
            <a:r>
              <a:rPr lang="en-US" dirty="0"/>
              <a:t>“Establish ONE SGG”:</a:t>
            </a:r>
          </a:p>
          <a:p>
            <a:pPr marL="171450" indent="-171450">
              <a:buFont typeface="Arial" panose="020B0604020202020204" pitchFamily="34" charset="0"/>
              <a:buChar char="•"/>
            </a:pPr>
            <a:r>
              <a:rPr lang="en-US" dirty="0"/>
              <a:t>3.1 = a sub-group of students</a:t>
            </a:r>
          </a:p>
          <a:p>
            <a:pPr marL="171450" indent="-171450">
              <a:buFont typeface="Arial" panose="020B0604020202020204" pitchFamily="34" charset="0"/>
              <a:buChar char="•"/>
            </a:pPr>
            <a:r>
              <a:rPr lang="en-US" dirty="0"/>
              <a:t>6.1 = a class of students </a:t>
            </a:r>
          </a:p>
          <a:p>
            <a:pPr marL="171450" indent="-171450">
              <a:buFont typeface="Arial" panose="020B0604020202020204" pitchFamily="34" charset="0"/>
              <a:buChar char="•"/>
            </a:pPr>
            <a:r>
              <a:rPr lang="en-US" dirty="0"/>
              <a:t>8.1 = a grade level (NOTE: 8.2 does NOT exist).  Staff members are not held responsible for the achievement of a grade level of students.  </a:t>
            </a:r>
          </a:p>
          <a:p>
            <a:endParaRPr lang="en-US" dirty="0"/>
          </a:p>
          <a:p>
            <a:endParaRPr lang="en-US" dirty="0"/>
          </a:p>
        </p:txBody>
      </p:sp>
      <p:sp>
        <p:nvSpPr>
          <p:cNvPr id="4" name="Slide Number Placeholder 3"/>
          <p:cNvSpPr>
            <a:spLocks noGrp="1"/>
          </p:cNvSpPr>
          <p:nvPr>
            <p:ph type="sldNum" sz="quarter" idx="10"/>
          </p:nvPr>
        </p:nvSpPr>
        <p:spPr/>
        <p:txBody>
          <a:bodyPr/>
          <a:lstStyle/>
          <a:p>
            <a:fld id="{D58C08B8-3FA5-3947-81D3-FD30022FF200}" type="slidenum">
              <a:rPr lang="en-US" smtClean="0"/>
              <a:t>42</a:t>
            </a:fld>
            <a:endParaRPr lang="en-US"/>
          </a:p>
        </p:txBody>
      </p:sp>
    </p:spTree>
    <p:extLst>
      <p:ext uri="{BB962C8B-B14F-4D97-AF65-F5344CB8AC3E}">
        <p14:creationId xmlns:p14="http://schemas.microsoft.com/office/powerpoint/2010/main" val="299635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rubric language is the same for all of the student growth goals.  The only difference is the number of students for each SGG.”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example, let’s look at the rating scale language for SGG 3.1 and 3.2.  For establishing goals (.1)</a:t>
            </a:r>
          </a:p>
          <a:p>
            <a:pPr marL="171450" indent="-171450">
              <a:buFont typeface="Arial" panose="020B0604020202020204" pitchFamily="34" charset="0"/>
              <a:buChar char="•"/>
            </a:pPr>
            <a:r>
              <a:rPr lang="en-US" dirty="0"/>
              <a:t>PRF = goals identify multiple, high-quality…</a:t>
            </a:r>
          </a:p>
          <a:p>
            <a:pPr marL="171450" indent="-171450">
              <a:buFont typeface="Arial" panose="020B0604020202020204" pitchFamily="34" charset="0"/>
              <a:buChar char="•"/>
            </a:pPr>
            <a:r>
              <a:rPr lang="en-US" dirty="0"/>
              <a:t>In addition, in order to achieve DST for establishing SGG, these are to be established in collaboration with students, parents and other school staff. </a:t>
            </a:r>
          </a:p>
          <a:p>
            <a:endParaRPr lang="en-US" dirty="0"/>
          </a:p>
          <a:p>
            <a:r>
              <a:rPr lang="en-US" dirty="0"/>
              <a:t>“For achievement of goals (.2):</a:t>
            </a:r>
          </a:p>
          <a:p>
            <a:pPr marL="171450" indent="-171450">
              <a:buFont typeface="Arial" panose="020B0604020202020204" pitchFamily="34" charset="0"/>
              <a:buChar char="•"/>
            </a:pPr>
            <a:r>
              <a:rPr lang="en-US" dirty="0"/>
              <a:t>Basic - some evidence and some students</a:t>
            </a:r>
          </a:p>
          <a:p>
            <a:pPr marL="171450" indent="-171450">
              <a:buFont typeface="Arial" panose="020B0604020202020204" pitchFamily="34" charset="0"/>
              <a:buChar char="•"/>
            </a:pPr>
            <a:r>
              <a:rPr lang="en-US" dirty="0"/>
              <a:t>Proficient = clear evidence and most students</a:t>
            </a:r>
          </a:p>
          <a:p>
            <a:pPr marL="171450" indent="-171450">
              <a:buFont typeface="Arial" panose="020B0604020202020204" pitchFamily="34" charset="0"/>
              <a:buChar char="•"/>
            </a:pPr>
            <a:r>
              <a:rPr lang="en-US" dirty="0"/>
              <a:t>Distinguished = high evidence and all or nearly all students.  </a:t>
            </a:r>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43</a:t>
            </a:fld>
            <a:endParaRPr lang="en-US"/>
          </a:p>
        </p:txBody>
      </p:sp>
    </p:spTree>
    <p:extLst>
      <p:ext uri="{BB962C8B-B14F-4D97-AF65-F5344CB8AC3E}">
        <p14:creationId xmlns:p14="http://schemas.microsoft.com/office/powerpoint/2010/main" val="297747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“Coming up next – We’ll learn the types of evidence…” (READ LT)</a:t>
            </a:r>
          </a:p>
          <a:p>
            <a:endParaRPr lang="en-US" dirty="0"/>
          </a:p>
        </p:txBody>
      </p:sp>
      <p:sp>
        <p:nvSpPr>
          <p:cNvPr id="4" name="Slide Number Placeholder 3"/>
          <p:cNvSpPr>
            <a:spLocks noGrp="1"/>
          </p:cNvSpPr>
          <p:nvPr>
            <p:ph type="sldNum" sz="quarter" idx="5"/>
          </p:nvPr>
        </p:nvSpPr>
        <p:spPr/>
        <p:txBody>
          <a:bodyPr/>
          <a:lstStyle/>
          <a:p>
            <a:fld id="{1C326D0F-CB9E-4E7E-9D29-07D3A8E1FAFA}" type="slidenum">
              <a:rPr lang="en-US" smtClean="0"/>
              <a:t>44</a:t>
            </a:fld>
            <a:endParaRPr lang="en-US"/>
          </a:p>
        </p:txBody>
      </p:sp>
    </p:spTree>
    <p:extLst>
      <p:ext uri="{BB962C8B-B14F-4D97-AF65-F5344CB8AC3E}">
        <p14:creationId xmlns:p14="http://schemas.microsoft.com/office/powerpoint/2010/main" val="2347370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evidence of your instructional practice is gathered, including in a remote setting.” </a:t>
            </a:r>
          </a:p>
        </p:txBody>
      </p:sp>
      <p:sp>
        <p:nvSpPr>
          <p:cNvPr id="4" name="Slide Number Placeholder 3"/>
          <p:cNvSpPr>
            <a:spLocks noGrp="1"/>
          </p:cNvSpPr>
          <p:nvPr>
            <p:ph type="sldNum" sz="quarter" idx="5"/>
          </p:nvPr>
        </p:nvSpPr>
        <p:spPr/>
        <p:txBody>
          <a:bodyPr/>
          <a:lstStyle/>
          <a:p>
            <a:fld id="{DBCE893C-014B-F648-9DA7-BAFECC03DADB}" type="slidenum">
              <a:rPr lang="en-US" smtClean="0"/>
              <a:t>45</a:t>
            </a:fld>
            <a:endParaRPr lang="en-US"/>
          </a:p>
        </p:txBody>
      </p:sp>
    </p:spTree>
    <p:extLst>
      <p:ext uri="{BB962C8B-B14F-4D97-AF65-F5344CB8AC3E}">
        <p14:creationId xmlns:p14="http://schemas.microsoft.com/office/powerpoint/2010/main" val="4127733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inquiry cycle is also called the “Implement and Support” stage.  During the implement and support stage, the staff member and principal or AP are engaged in growing the staff member’s instructional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way this happens is through the formative and targeted feedback cycles.  These cycles are mostly based on the instructional practices that happen when instruction takes place in either person-to-person or remote settings.”</a:t>
            </a:r>
          </a:p>
        </p:txBody>
      </p:sp>
      <p:sp>
        <p:nvSpPr>
          <p:cNvPr id="4" name="Slide Number Placeholder 3"/>
          <p:cNvSpPr>
            <a:spLocks noGrp="1"/>
          </p:cNvSpPr>
          <p:nvPr>
            <p:ph type="sldNum" sz="quarter" idx="10"/>
          </p:nvPr>
        </p:nvSpPr>
        <p:spPr/>
        <p:txBody>
          <a:bodyPr/>
          <a:lstStyle/>
          <a:p>
            <a:fld id="{D1CB66DD-BA4D-F74D-ACA0-0AC6E31B08CD}" type="slidenum">
              <a:rPr lang="en-US" smtClean="0"/>
              <a:t>46</a:t>
            </a:fld>
            <a:endParaRPr lang="en-US"/>
          </a:p>
        </p:txBody>
      </p:sp>
    </p:spTree>
    <p:extLst>
      <p:ext uri="{BB962C8B-B14F-4D97-AF65-F5344CB8AC3E}">
        <p14:creationId xmlns:p14="http://schemas.microsoft.com/office/powerpoint/2010/main" val="2620701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“Evidence that is scripted will be just the facts </a:t>
            </a:r>
            <a:r>
              <a:rPr lang="en-US" b="1" dirty="0"/>
              <a:t>and is descriptive”  </a:t>
            </a:r>
          </a:p>
        </p:txBody>
      </p:sp>
      <p:sp>
        <p:nvSpPr>
          <p:cNvPr id="4" name="Slide Number Placeholder 3"/>
          <p:cNvSpPr>
            <a:spLocks noGrp="1"/>
          </p:cNvSpPr>
          <p:nvPr>
            <p:ph type="sldNum" sz="quarter" idx="10"/>
          </p:nvPr>
        </p:nvSpPr>
        <p:spPr/>
        <p:txBody>
          <a:bodyPr/>
          <a:lstStyle/>
          <a:p>
            <a:fld id="{D1CB66DD-BA4D-F74D-ACA0-0AC6E31B08CD}" type="slidenum">
              <a:rPr lang="en-US" smtClean="0"/>
              <a:t>47</a:t>
            </a:fld>
            <a:endParaRPr lang="en-US"/>
          </a:p>
        </p:txBody>
      </p:sp>
    </p:spTree>
    <p:extLst>
      <p:ext uri="{BB962C8B-B14F-4D97-AF65-F5344CB8AC3E}">
        <p14:creationId xmlns:p14="http://schemas.microsoft.com/office/powerpoint/2010/main" val="3242735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 more descriptive the better!   This way, 2-3 months from we now, both the teacher and the principal or AP can reread the scripted evidence and remember/picture the lesson.”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102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348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learning targets and success criteria.  Take a moment to review these.”</a:t>
            </a:r>
          </a:p>
          <a:p>
            <a:endParaRPr lang="en-US" dirty="0"/>
          </a:p>
          <a:p>
            <a:r>
              <a:rPr lang="en-US" dirty="0"/>
              <a:t>(Give processing time for participants to review LTs and SCs.   If you wish, you can ask for volunteers to rephrase a learning target in own words (this is a part of Proficient for P1)</a:t>
            </a:r>
          </a:p>
          <a:p>
            <a:endParaRPr lang="en-US" dirty="0"/>
          </a:p>
          <a:p>
            <a:endParaRPr lang="en-US" dirty="0"/>
          </a:p>
        </p:txBody>
      </p:sp>
      <p:sp>
        <p:nvSpPr>
          <p:cNvPr id="4" name="Slide Number Placeholder 3"/>
          <p:cNvSpPr>
            <a:spLocks noGrp="1"/>
          </p:cNvSpPr>
          <p:nvPr>
            <p:ph type="sldNum" sz="quarter" idx="5"/>
          </p:nvPr>
        </p:nvSpPr>
        <p:spPr/>
        <p:txBody>
          <a:bodyPr/>
          <a:lstStyle/>
          <a:p>
            <a:fld id="{1C326D0F-CB9E-4E7E-9D29-07D3A8E1FAFA}" type="slidenum">
              <a:rPr lang="en-US" smtClean="0"/>
              <a:t>5</a:t>
            </a:fld>
            <a:endParaRPr lang="en-US"/>
          </a:p>
        </p:txBody>
      </p:sp>
    </p:spTree>
    <p:extLst>
      <p:ext uri="{BB962C8B-B14F-4D97-AF65-F5344CB8AC3E}">
        <p14:creationId xmlns:p14="http://schemas.microsoft.com/office/powerpoint/2010/main" val="1677889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“This describes part of the INSTRUCTIONAL CORE.  We also collect evidence of what your students are doing in relation to the learning.” </a:t>
            </a:r>
          </a:p>
          <a:p>
            <a:endParaRPr lang="en-US" dirty="0"/>
          </a:p>
          <a:p>
            <a:r>
              <a:rPr lang="en-US" dirty="0"/>
              <a:t>“In addition to scripting, what other evidence is collected?  (SHOW NEXT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CB66DD-BA4D-F74D-ACA0-0AC6E31B0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995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DBCE893C-014B-F648-9DA7-BAFECC03DADB}" type="slidenum">
              <a:rPr lang="en-US" smtClean="0"/>
              <a:t>51</a:t>
            </a:fld>
            <a:endParaRPr lang="en-US"/>
          </a:p>
        </p:txBody>
      </p:sp>
    </p:spTree>
    <p:extLst>
      <p:ext uri="{BB962C8B-B14F-4D97-AF65-F5344CB8AC3E}">
        <p14:creationId xmlns:p14="http://schemas.microsoft.com/office/powerpoint/2010/main" val="3819327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is what the CBA says about evidence and this language is aligned to the WAC.”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CBA language)</a:t>
            </a:r>
            <a:br>
              <a:rPr lang="en-US" dirty="0"/>
            </a:br>
            <a:endParaRPr lang="en-US" dirty="0"/>
          </a:p>
          <a:p>
            <a:pPr marL="171450" indent="-171450">
              <a:buFont typeface="Arial" panose="020B0604020202020204" pitchFamily="34" charset="0"/>
              <a:buChar char="•"/>
            </a:pPr>
            <a:r>
              <a:rPr lang="en-US" dirty="0"/>
              <a:t>Coded scripts </a:t>
            </a:r>
          </a:p>
          <a:p>
            <a:pPr marL="171450" indent="-171450">
              <a:buFont typeface="Arial" panose="020B0604020202020204" pitchFamily="34" charset="0"/>
              <a:buChar char="•"/>
            </a:pPr>
            <a:r>
              <a:rPr lang="en-US" dirty="0"/>
              <a:t>Photos</a:t>
            </a:r>
          </a:p>
          <a:p>
            <a:pPr marL="171450" indent="-171450">
              <a:buFont typeface="Arial" panose="020B0604020202020204" pitchFamily="34" charset="0"/>
              <a:buChar char="•"/>
            </a:pPr>
            <a:r>
              <a:rPr lang="en-US" dirty="0"/>
              <a:t>Supporting documents related to observed lessons</a:t>
            </a:r>
          </a:p>
          <a:p>
            <a:pPr marL="171450" indent="-171450">
              <a:buFont typeface="Arial" panose="020B0604020202020204" pitchFamily="34" charset="0"/>
              <a:buChar char="•"/>
            </a:pPr>
            <a:r>
              <a:rPr lang="en-US" dirty="0" err="1"/>
              <a:t>Noticings</a:t>
            </a:r>
            <a:endParaRPr lang="en-US" dirty="0"/>
          </a:p>
          <a:p>
            <a:pPr marL="171450" indent="-171450">
              <a:buFont typeface="Arial" panose="020B0604020202020204" pitchFamily="34" charset="0"/>
              <a:buChar char="•"/>
            </a:pPr>
            <a:r>
              <a:rPr lang="en-US" dirty="0"/>
              <a:t>Wonderings </a:t>
            </a:r>
          </a:p>
          <a:p>
            <a:pPr marL="171450" indent="-171450">
              <a:buFont typeface="Arial" panose="020B0604020202020204" pitchFamily="34" charset="0"/>
              <a:buChar char="•"/>
            </a:pPr>
            <a:r>
              <a:rPr lang="en-US" dirty="0"/>
              <a:t>Analysis/feedback</a:t>
            </a:r>
          </a:p>
          <a:p>
            <a:pPr marL="171450" indent="-171450">
              <a:buFont typeface="Arial" panose="020B0604020202020204" pitchFamily="34" charset="0"/>
              <a:buChar char="•"/>
            </a:pPr>
            <a:r>
              <a:rPr lang="en-US" dirty="0"/>
              <a:t>Responses to Wonderings </a:t>
            </a:r>
          </a:p>
          <a:p>
            <a:pPr marL="171450" indent="-171450">
              <a:buFont typeface="Arial" panose="020B0604020202020204" pitchFamily="34" charset="0"/>
              <a:buChar char="•"/>
            </a:pPr>
            <a:r>
              <a:rPr lang="en-US" dirty="0"/>
              <a:t>Conversations (between teachers and evaluators)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what does evidence look like in remote instruction….?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(SHOW NEXT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2E4BA45E-93C3-3148-BAEF-0B67AEF3E8B6}" type="slidenum">
              <a:rPr lang="en-US" smtClean="0"/>
              <a:t>52</a:t>
            </a:fld>
            <a:endParaRPr lang="en-US"/>
          </a:p>
        </p:txBody>
      </p:sp>
    </p:spTree>
    <p:extLst>
      <p:ext uri="{BB962C8B-B14F-4D97-AF65-F5344CB8AC3E}">
        <p14:creationId xmlns:p14="http://schemas.microsoft.com/office/powerpoint/2010/main" val="1874968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9113"/>
            <a:ext cx="5575300" cy="3136900"/>
          </a:xfrm>
        </p:spPr>
      </p:sp>
      <p:sp>
        <p:nvSpPr>
          <p:cNvPr id="3" name="Notes Placeholder 2"/>
          <p:cNvSpPr>
            <a:spLocks noGrp="1"/>
          </p:cNvSpPr>
          <p:nvPr>
            <p:ph type="body" idx="1"/>
          </p:nvPr>
        </p:nvSpPr>
        <p:spPr>
          <a:xfrm>
            <a:off x="416859" y="3763492"/>
            <a:ext cx="6024282" cy="5266259"/>
          </a:xfrm>
        </p:spPr>
        <p:txBody>
          <a:bodyPr/>
          <a:lstStyle/>
          <a:p>
            <a:r>
              <a:rPr lang="en-US" sz="1150" dirty="0"/>
              <a:t>“Throughout the Continuous Learning Guidebook, online instruction is aligned to the CEL 5D Instructional Framework.  Here are examples of teacher and scholar actions aligned to CEL in both asynchronous and synchronous delivery”</a:t>
            </a:r>
          </a:p>
          <a:p>
            <a:endParaRPr lang="en-US" sz="1150" dirty="0"/>
          </a:p>
          <a:p>
            <a:pPr marL="171450" indent="-171450">
              <a:buFont typeface="Arial" panose="020B0604020202020204" pitchFamily="34" charset="0"/>
              <a:buChar char="•"/>
            </a:pPr>
            <a:r>
              <a:rPr lang="en-US" sz="1150" u="sng" dirty="0"/>
              <a:t>PURPOSE</a:t>
            </a:r>
            <a:r>
              <a:rPr lang="en-US" sz="1150" dirty="0"/>
              <a:t>: Clear expectations are communicated using Canvas and Zoom.  Learning targets are still present, communicated and unpacked</a:t>
            </a:r>
          </a:p>
          <a:p>
            <a:endParaRPr lang="en-US" sz="1150" dirty="0"/>
          </a:p>
          <a:p>
            <a:r>
              <a:rPr lang="en-US" sz="1150" b="1" dirty="0"/>
              <a:t>(CLICK MOUSE for fly-in of next Dimension)</a:t>
            </a:r>
          </a:p>
          <a:p>
            <a:endParaRPr lang="en-US" sz="1150" dirty="0"/>
          </a:p>
          <a:p>
            <a:pPr marL="171450" indent="-171450">
              <a:buFont typeface="Arial" panose="020B0604020202020204" pitchFamily="34" charset="0"/>
              <a:buChar char="•"/>
            </a:pPr>
            <a:r>
              <a:rPr lang="en-US" sz="1150" u="sng" dirty="0"/>
              <a:t>STUDENT ENGAGEMENT</a:t>
            </a:r>
            <a:r>
              <a:rPr lang="en-US" sz="1150" dirty="0"/>
              <a:t>:  Instruction allows for interaction via discussions, chat box responses and possibly break-out rooms.  Beyond student responses, note that assignments provide opportunities for discourse and are project-based</a:t>
            </a:r>
          </a:p>
          <a:p>
            <a:endParaRPr lang="en-US" sz="1150" dirty="0"/>
          </a:p>
          <a:p>
            <a:r>
              <a:rPr lang="en-US" sz="1150" b="1" dirty="0"/>
              <a:t>(CLICK MOUSE for fly-in of next Dimension)</a:t>
            </a:r>
          </a:p>
          <a:p>
            <a:endParaRPr lang="en-US" sz="1150" dirty="0"/>
          </a:p>
          <a:p>
            <a:pPr marL="171450" indent="-171450">
              <a:buFont typeface="Arial" panose="020B0604020202020204" pitchFamily="34" charset="0"/>
              <a:buChar char="•"/>
            </a:pPr>
            <a:r>
              <a:rPr lang="en-US" sz="1150" u="sng" dirty="0"/>
              <a:t>CURRICULUM &amp; PEDAGOGY</a:t>
            </a:r>
            <a:r>
              <a:rPr lang="en-US" sz="1150" dirty="0"/>
              <a:t>: Instruction is aligned to the GVC and visuals are provided. teacher models connections to learning</a:t>
            </a:r>
          </a:p>
          <a:p>
            <a:endParaRPr lang="en-US" sz="1150" dirty="0"/>
          </a:p>
          <a:p>
            <a:r>
              <a:rPr lang="en-US" sz="1150" b="1" dirty="0"/>
              <a:t>(CLICK MOUSE for fly-in of next Dimension)</a:t>
            </a:r>
          </a:p>
          <a:p>
            <a:endParaRPr lang="en-US" sz="1150" dirty="0"/>
          </a:p>
          <a:p>
            <a:pPr marL="171450" indent="-171450">
              <a:buFont typeface="Arial" panose="020B0604020202020204" pitchFamily="34" charset="0"/>
              <a:buChar char="•"/>
            </a:pPr>
            <a:r>
              <a:rPr lang="en-US" sz="1150" u="sng" dirty="0"/>
              <a:t>ASSESSMEN</a:t>
            </a:r>
            <a:r>
              <a:rPr lang="en-US" sz="1150" dirty="0"/>
              <a:t>T: Teacher provides feedback that’s connected to the learning target and success criterion</a:t>
            </a:r>
          </a:p>
          <a:p>
            <a:endParaRPr lang="en-US" sz="1150" dirty="0"/>
          </a:p>
          <a:p>
            <a:r>
              <a:rPr lang="en-US" sz="1150" b="1" dirty="0"/>
              <a:t>(CLICK MOUSE for fly-in of next Dimension)</a:t>
            </a:r>
          </a:p>
          <a:p>
            <a:endParaRPr lang="en-US" sz="1150" dirty="0"/>
          </a:p>
          <a:p>
            <a:pPr marL="171450" indent="-171450">
              <a:buFont typeface="Arial" panose="020B0604020202020204" pitchFamily="34" charset="0"/>
              <a:buChar char="•"/>
            </a:pPr>
            <a:r>
              <a:rPr lang="en-US" sz="1150" u="sng" dirty="0"/>
              <a:t>CLASSROOM ENVIRONMENT &amp; CULTURE</a:t>
            </a:r>
            <a:r>
              <a:rPr lang="en-US" sz="1150" dirty="0"/>
              <a:t>:  Teacher co-creates norms with scholars for participation and engagement</a:t>
            </a:r>
          </a:p>
        </p:txBody>
      </p:sp>
      <p:sp>
        <p:nvSpPr>
          <p:cNvPr id="4" name="Slide Number Placeholder 3"/>
          <p:cNvSpPr>
            <a:spLocks noGrp="1"/>
          </p:cNvSpPr>
          <p:nvPr>
            <p:ph type="sldNum" sz="quarter" idx="5"/>
          </p:nvPr>
        </p:nvSpPr>
        <p:spPr/>
        <p:txBody>
          <a:bodyPr/>
          <a:lstStyle/>
          <a:p>
            <a:fld id="{131CF924-8C26-F444-B123-78EBB884293E}" type="slidenum">
              <a:rPr lang="en-US" smtClean="0"/>
              <a:t>53</a:t>
            </a:fld>
            <a:endParaRPr lang="en-US"/>
          </a:p>
        </p:txBody>
      </p:sp>
    </p:spTree>
    <p:extLst>
      <p:ext uri="{BB962C8B-B14F-4D97-AF65-F5344CB8AC3E}">
        <p14:creationId xmlns:p14="http://schemas.microsoft.com/office/powerpoint/2010/main" val="19243594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after scripted evidence is collected?   The principal or AP will review the evidence, code CEL 5D indicators where evidence is aligned and then provide </a:t>
            </a:r>
            <a:r>
              <a:rPr lang="en-US" dirty="0" err="1"/>
              <a:t>noticings</a:t>
            </a:r>
            <a:r>
              <a:rPr lang="en-US" dirty="0"/>
              <a:t> that could be aligned to the teacher’s indicators of focus or could be aligned to any indicator in the rubric.”</a:t>
            </a:r>
          </a:p>
          <a:p>
            <a:endParaRPr lang="en-US" dirty="0"/>
          </a:p>
          <a:p>
            <a:r>
              <a:rPr lang="en-US" dirty="0"/>
              <a:t>“Also, the principal or AP may include wonderings.  What are wonderings?  Wonderings are authentic questions that your principal or AP might ask to help them better understand your instructional moves of the lesson.”</a:t>
            </a:r>
          </a:p>
          <a:p>
            <a:endParaRPr lang="en-US" dirty="0"/>
          </a:p>
          <a:p>
            <a:r>
              <a:rPr lang="en-US" dirty="0"/>
              <a:t>“Often, the principal or AP will provide you “bite-sized” pieces of feedback based on what you are able to do.  The feedback will help you grow your practice.  It’s important to apply the feedback to your instruction.  If you are unclear, don’t hesitate to ask!”</a:t>
            </a:r>
          </a:p>
        </p:txBody>
      </p:sp>
      <p:sp>
        <p:nvSpPr>
          <p:cNvPr id="4" name="Slide Number Placeholder 3"/>
          <p:cNvSpPr>
            <a:spLocks noGrp="1"/>
          </p:cNvSpPr>
          <p:nvPr>
            <p:ph type="sldNum" sz="quarter" idx="5"/>
          </p:nvPr>
        </p:nvSpPr>
        <p:spPr/>
        <p:txBody>
          <a:bodyPr/>
          <a:lstStyle/>
          <a:p>
            <a:fld id="{131CF924-8C26-F444-B123-78EBB884293E}" type="slidenum">
              <a:rPr lang="en-US" smtClean="0"/>
              <a:t>54</a:t>
            </a:fld>
            <a:endParaRPr lang="en-US"/>
          </a:p>
        </p:txBody>
      </p:sp>
    </p:spTree>
    <p:extLst>
      <p:ext uri="{BB962C8B-B14F-4D97-AF65-F5344CB8AC3E}">
        <p14:creationId xmlns:p14="http://schemas.microsoft.com/office/powerpoint/2010/main" val="3669454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“Coming up next – We’ll review a high level overview of analyzing the impact of your work…” </a:t>
            </a:r>
          </a:p>
        </p:txBody>
      </p:sp>
      <p:sp>
        <p:nvSpPr>
          <p:cNvPr id="4" name="Slide Number Placeholder 3"/>
          <p:cNvSpPr>
            <a:spLocks noGrp="1"/>
          </p:cNvSpPr>
          <p:nvPr>
            <p:ph type="sldNum" sz="quarter" idx="5"/>
          </p:nvPr>
        </p:nvSpPr>
        <p:spPr/>
        <p:txBody>
          <a:bodyPr/>
          <a:lstStyle/>
          <a:p>
            <a:fld id="{1C326D0F-CB9E-4E7E-9D29-07D3A8E1FAFA}" type="slidenum">
              <a:rPr lang="en-US" smtClean="0"/>
              <a:t>55</a:t>
            </a:fld>
            <a:endParaRPr lang="en-US"/>
          </a:p>
        </p:txBody>
      </p:sp>
    </p:spTree>
    <p:extLst>
      <p:ext uri="{BB962C8B-B14F-4D97-AF65-F5344CB8AC3E}">
        <p14:creationId xmlns:p14="http://schemas.microsoft.com/office/powerpoint/2010/main" val="15733640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recap from earlier slides (slides 23 and 25), we ANALYZE THE IMPACT twice a year.”</a:t>
            </a:r>
          </a:p>
          <a:p>
            <a:endParaRPr lang="en-US" dirty="0"/>
          </a:p>
          <a:p>
            <a:r>
              <a:rPr lang="en-US" dirty="0"/>
              <a:t>“The Mid-year happens in January or February.  It’s a time to do a ‘temperature check’ and to analyze if adjustments should be made based on growth or lack of growth of instructional practices.”</a:t>
            </a:r>
          </a:p>
          <a:p>
            <a:endParaRPr lang="en-US" dirty="0"/>
          </a:p>
          <a:p>
            <a:r>
              <a:rPr lang="en-US" dirty="0"/>
              <a:t>“The summative/year-end evaluation takes place in May, or by the latest, the first Friday in June (per CBA).  This is a time to celebrate the growth that has taken place over the course of the school year and also to determine next steps for the following school year.” </a:t>
            </a:r>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56</a:t>
            </a:fld>
            <a:endParaRPr lang="en-US"/>
          </a:p>
        </p:txBody>
      </p:sp>
    </p:spTree>
    <p:extLst>
      <p:ext uri="{BB962C8B-B14F-4D97-AF65-F5344CB8AC3E}">
        <p14:creationId xmlns:p14="http://schemas.microsoft.com/office/powerpoint/2010/main" val="25789163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“Observations and evaluations are completed an stored in the online platform called PIVOT.” </a:t>
            </a:r>
          </a:p>
        </p:txBody>
      </p:sp>
      <p:sp>
        <p:nvSpPr>
          <p:cNvPr id="4" name="Slide Number Placeholder 3"/>
          <p:cNvSpPr>
            <a:spLocks noGrp="1"/>
          </p:cNvSpPr>
          <p:nvPr>
            <p:ph type="sldNum" sz="quarter" idx="5"/>
          </p:nvPr>
        </p:nvSpPr>
        <p:spPr/>
        <p:txBody>
          <a:bodyPr/>
          <a:lstStyle/>
          <a:p>
            <a:fld id="{131CF924-8C26-F444-B123-78EBB884293E}" type="slidenum">
              <a:rPr lang="en-US" smtClean="0"/>
              <a:t>57</a:t>
            </a:fld>
            <a:endParaRPr lang="en-US"/>
          </a:p>
        </p:txBody>
      </p:sp>
    </p:spTree>
    <p:extLst>
      <p:ext uri="{BB962C8B-B14F-4D97-AF65-F5344CB8AC3E}">
        <p14:creationId xmlns:p14="http://schemas.microsoft.com/office/powerpoint/2010/main" val="3216169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access Pivot…”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58</a:t>
            </a:fld>
            <a:endParaRPr lang="en-US"/>
          </a:p>
        </p:txBody>
      </p:sp>
    </p:spTree>
    <p:extLst>
      <p:ext uri="{BB962C8B-B14F-4D97-AF65-F5344CB8AC3E}">
        <p14:creationId xmlns:p14="http://schemas.microsoft.com/office/powerpoint/2010/main" val="4075448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31CF924-8C26-F444-B123-78EBB884293E}" type="slidenum">
              <a:rPr lang="en-US" smtClean="0"/>
              <a:t>59</a:t>
            </a:fld>
            <a:endParaRPr lang="en-US"/>
          </a:p>
        </p:txBody>
      </p:sp>
    </p:spTree>
    <p:extLst>
      <p:ext uri="{BB962C8B-B14F-4D97-AF65-F5344CB8AC3E}">
        <p14:creationId xmlns:p14="http://schemas.microsoft.com/office/powerpoint/2010/main" val="61308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“Let’s start by reviewing the recently negotiated evaluation agreements.”</a:t>
            </a:r>
          </a:p>
        </p:txBody>
      </p:sp>
      <p:sp>
        <p:nvSpPr>
          <p:cNvPr id="4" name="Slide Number Placeholder 3"/>
          <p:cNvSpPr>
            <a:spLocks noGrp="1"/>
          </p:cNvSpPr>
          <p:nvPr>
            <p:ph type="sldNum" sz="quarter" idx="5"/>
          </p:nvPr>
        </p:nvSpPr>
        <p:spPr/>
        <p:txBody>
          <a:bodyPr/>
          <a:lstStyle/>
          <a:p>
            <a:fld id="{131CF924-8C26-F444-B123-78EBB884293E}" type="slidenum">
              <a:rPr lang="en-US" smtClean="0"/>
              <a:t>6</a:t>
            </a:fld>
            <a:endParaRPr lang="en-US"/>
          </a:p>
        </p:txBody>
      </p:sp>
    </p:spTree>
    <p:extLst>
      <p:ext uri="{BB962C8B-B14F-4D97-AF65-F5344CB8AC3E}">
        <p14:creationId xmlns:p14="http://schemas.microsoft.com/office/powerpoint/2010/main" val="2333083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SLIDE)</a:t>
            </a:r>
          </a:p>
          <a:p>
            <a:endParaRPr lang="en-US" dirty="0"/>
          </a:p>
          <a:p>
            <a:r>
              <a:rPr lang="en-US" dirty="0"/>
              <a:t>(Thank them for their time and one of the presenters </a:t>
            </a:r>
            <a:r>
              <a:rPr lang="en-US"/>
              <a:t>or a volunteer </a:t>
            </a:r>
            <a:r>
              <a:rPr lang="en-US" dirty="0"/>
              <a:t>reads quote aloud to end)</a:t>
            </a:r>
          </a:p>
        </p:txBody>
      </p:sp>
      <p:sp>
        <p:nvSpPr>
          <p:cNvPr id="4" name="Slide Number Placeholder 3"/>
          <p:cNvSpPr>
            <a:spLocks noGrp="1"/>
          </p:cNvSpPr>
          <p:nvPr>
            <p:ph type="sldNum" sz="quarter" idx="10"/>
          </p:nvPr>
        </p:nvSpPr>
        <p:spPr/>
        <p:txBody>
          <a:bodyPr/>
          <a:lstStyle/>
          <a:p>
            <a:fld id="{D1CB66DD-BA4D-F74D-ACA0-0AC6E31B08CD}" type="slidenum">
              <a:rPr lang="en-US" smtClean="0"/>
              <a:t>60</a:t>
            </a:fld>
            <a:endParaRPr lang="en-US"/>
          </a:p>
        </p:txBody>
      </p:sp>
    </p:spTree>
    <p:extLst>
      <p:ext uri="{BB962C8B-B14F-4D97-AF65-F5344CB8AC3E}">
        <p14:creationId xmlns:p14="http://schemas.microsoft.com/office/powerpoint/2010/main" val="118930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effectLst/>
                <a:latin typeface="+mn-lt"/>
                <a:ea typeface="+mn-ea"/>
                <a:cs typeface="+mn-cs"/>
              </a:rPr>
              <a:t>“FWEA and our district have amended our negotiated evaluation process agreements for the 2020 – 2021 school year based on OSPI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effectLst/>
                <a:latin typeface="+mn-lt"/>
                <a:ea typeface="+mn-ea"/>
                <a:cs typeface="+mn-cs"/>
              </a:rPr>
              <a:t>(REVIEW SLIDE 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effectLst/>
                <a:latin typeface="+mn-lt"/>
                <a:ea typeface="+mn-ea"/>
                <a:cs typeface="+mn-cs"/>
              </a:rPr>
              <a:t>(As necessary, reassure staff that you will continue to guide and support them through the evaluation process this year… If there are questions that you are not able to</a:t>
            </a:r>
            <a:r>
              <a:rPr lang="en-US" sz="1200" b="0" kern="1200" dirty="0">
                <a:effectLst/>
              </a:rPr>
              <a:t> answer, please let them know that you will get back to them, then CALL ALISA for clarification! :))</a:t>
            </a:r>
            <a:endParaRPr lang="en-US" sz="1200" b="0" dirty="0"/>
          </a:p>
          <a:p>
            <a:endParaRPr lang="en-US" dirty="0"/>
          </a:p>
        </p:txBody>
      </p:sp>
      <p:sp>
        <p:nvSpPr>
          <p:cNvPr id="4" name="Slide Number Placeholder 3"/>
          <p:cNvSpPr>
            <a:spLocks noGrp="1"/>
          </p:cNvSpPr>
          <p:nvPr>
            <p:ph type="sldNum" sz="quarter" idx="5"/>
          </p:nvPr>
        </p:nvSpPr>
        <p:spPr/>
        <p:txBody>
          <a:bodyPr/>
          <a:lstStyle/>
          <a:p>
            <a:fld id="{131CF924-8C26-F444-B123-78EBB884293E}" type="slidenum">
              <a:rPr lang="en-US" smtClean="0"/>
              <a:t>7</a:t>
            </a:fld>
            <a:endParaRPr lang="en-US"/>
          </a:p>
        </p:txBody>
      </p:sp>
    </p:spTree>
    <p:extLst>
      <p:ext uri="{BB962C8B-B14F-4D97-AF65-F5344CB8AC3E}">
        <p14:creationId xmlns:p14="http://schemas.microsoft.com/office/powerpoint/2010/main" val="62447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up next – We’ll review (or learn) how to use the….” (READ LT)</a:t>
            </a:r>
          </a:p>
        </p:txBody>
      </p:sp>
      <p:sp>
        <p:nvSpPr>
          <p:cNvPr id="4" name="Slide Number Placeholder 3"/>
          <p:cNvSpPr>
            <a:spLocks noGrp="1"/>
          </p:cNvSpPr>
          <p:nvPr>
            <p:ph type="sldNum" sz="quarter" idx="5"/>
          </p:nvPr>
        </p:nvSpPr>
        <p:spPr/>
        <p:txBody>
          <a:bodyPr/>
          <a:lstStyle/>
          <a:p>
            <a:fld id="{1C326D0F-CB9E-4E7E-9D29-07D3A8E1FAFA}" type="slidenum">
              <a:rPr lang="en-US" smtClean="0"/>
              <a:t>8</a:t>
            </a:fld>
            <a:endParaRPr lang="en-US"/>
          </a:p>
        </p:txBody>
      </p:sp>
    </p:spTree>
    <p:extLst>
      <p:ext uri="{BB962C8B-B14F-4D97-AF65-F5344CB8AC3E}">
        <p14:creationId xmlns:p14="http://schemas.microsoft.com/office/powerpoint/2010/main" val="2963523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review the structure of the CEL 5D Instructional Framework.”</a:t>
            </a:r>
          </a:p>
          <a:p>
            <a:endParaRPr lang="en-US" dirty="0"/>
          </a:p>
          <a:p>
            <a:r>
              <a:rPr lang="en-US" dirty="0"/>
              <a:t>(READ SLIDE and then read notes below…)</a:t>
            </a:r>
          </a:p>
          <a:p>
            <a:endParaRPr lang="en-US" dirty="0"/>
          </a:p>
          <a:p>
            <a:r>
              <a:rPr lang="en-US" dirty="0"/>
              <a:t>“So let’s dig deeper into our Framework…</a:t>
            </a:r>
          </a:p>
          <a:p>
            <a:endParaRPr lang="en-US" dirty="0"/>
          </a:p>
          <a:p>
            <a:pPr marL="171450" indent="-171450">
              <a:buFont typeface="Arial" panose="020B0604020202020204" pitchFamily="34" charset="0"/>
              <a:buChar char="•"/>
            </a:pPr>
            <a:r>
              <a:rPr lang="en-US" b="1" dirty="0"/>
              <a:t>Dimensions</a:t>
            </a:r>
            <a:r>
              <a:rPr lang="en-US" dirty="0"/>
              <a:t> = are listed on the left-hand side, note there are 5 Dimensions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Sub-dimensions</a:t>
            </a:r>
            <a:r>
              <a:rPr lang="en-US" dirty="0"/>
              <a:t> = the sub-dimensions are to the right of the Dimensions and give you high level look </a:t>
            </a:r>
            <a:r>
              <a:rPr lang="en-US" dirty="0" err="1"/>
              <a:t>fors</a:t>
            </a:r>
            <a:r>
              <a:rPr lang="en-US" dirty="0"/>
              <a:t> such as standards, learning targets and teaching points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The Vision </a:t>
            </a:r>
            <a:r>
              <a:rPr lang="en-US" dirty="0"/>
              <a:t>= The vision shows what each sub-dimension looks like and sounds in the ideal </a:t>
            </a:r>
          </a:p>
          <a:p>
            <a:endParaRPr lang="en-US" dirty="0"/>
          </a:p>
          <a:p>
            <a:pPr marL="171450" indent="-171450">
              <a:buFont typeface="Arial" panose="020B0604020202020204" pitchFamily="34" charset="0"/>
              <a:buChar char="•"/>
            </a:pPr>
            <a:r>
              <a:rPr lang="en-US" b="1" dirty="0"/>
              <a:t>The questions </a:t>
            </a:r>
            <a:r>
              <a:rPr lang="en-US" dirty="0"/>
              <a:t>help guide the next steps and grow teacher practice.  </a:t>
            </a:r>
          </a:p>
          <a:p>
            <a:endParaRPr lang="en-US" dirty="0"/>
          </a:p>
        </p:txBody>
      </p:sp>
      <p:sp>
        <p:nvSpPr>
          <p:cNvPr id="4" name="Slide Number Placeholder 3"/>
          <p:cNvSpPr>
            <a:spLocks noGrp="1"/>
          </p:cNvSpPr>
          <p:nvPr>
            <p:ph type="sldNum" sz="quarter" idx="10"/>
          </p:nvPr>
        </p:nvSpPr>
        <p:spPr/>
        <p:txBody>
          <a:bodyPr/>
          <a:lstStyle/>
          <a:p>
            <a:fld id="{D1CB66DD-BA4D-F74D-ACA0-0AC6E31B08CD}" type="slidenum">
              <a:rPr lang="en-US" smtClean="0"/>
              <a:t>9</a:t>
            </a:fld>
            <a:endParaRPr lang="en-US"/>
          </a:p>
        </p:txBody>
      </p:sp>
    </p:spTree>
    <p:extLst>
      <p:ext uri="{BB962C8B-B14F-4D97-AF65-F5344CB8AC3E}">
        <p14:creationId xmlns:p14="http://schemas.microsoft.com/office/powerpoint/2010/main" val="1939666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5245C-48C3-7341-BED2-6507677A4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07A4EFB-84C4-5A46-BD0A-863615E28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E372424-3DED-CB49-902A-E68A202C5027}"/>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5" name="Footer Placeholder 4">
            <a:extLst>
              <a:ext uri="{FF2B5EF4-FFF2-40B4-BE49-F238E27FC236}">
                <a16:creationId xmlns:a16="http://schemas.microsoft.com/office/drawing/2014/main" xmlns="" id="{DF472A26-6C79-4C4F-8DFC-BCE5A6037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B9775C-23A7-BF42-9B68-C7A8A46A18D5}"/>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36722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E8BB6A-4B93-C240-B7ED-629CF2250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95C1B54-990B-EB41-A687-6756BAA998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C20403-26A6-C54B-9EE1-EF5D3F7D52A1}"/>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5" name="Footer Placeholder 4">
            <a:extLst>
              <a:ext uri="{FF2B5EF4-FFF2-40B4-BE49-F238E27FC236}">
                <a16:creationId xmlns:a16="http://schemas.microsoft.com/office/drawing/2014/main" xmlns="" id="{40FE028A-FDA1-734F-AC7A-416460927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41B25C-300B-FE44-86A4-A9E5927768D7}"/>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412301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A2B5E5-7C4B-5F40-86B3-44200E67F6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3E08D-C1C3-9F4F-A2EA-AA1615A7BB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A1681C-EFE9-E642-A794-8153373AF7FB}"/>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5" name="Footer Placeholder 4">
            <a:extLst>
              <a:ext uri="{FF2B5EF4-FFF2-40B4-BE49-F238E27FC236}">
                <a16:creationId xmlns:a16="http://schemas.microsoft.com/office/drawing/2014/main" xmlns="" id="{E984F7E5-C7C9-5B4B-B4B1-EED74F13D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BB4A4C-E7C4-B54E-B0F1-BE0DC7B47BE9}"/>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2882425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114EED6-D673-DB44-90E1-B3A9D966E4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3">
            <a:extLst>
              <a:ext uri="{FF2B5EF4-FFF2-40B4-BE49-F238E27FC236}">
                <a16:creationId xmlns:a16="http://schemas.microsoft.com/office/drawing/2014/main" xmlns="" id="{E09F6254-80ED-E049-B656-B905B5558EBA}"/>
              </a:ext>
            </a:extLst>
          </p:cNvPr>
          <p:cNvSpPr>
            <a:spLocks noGrp="1"/>
          </p:cNvSpPr>
          <p:nvPr>
            <p:ph type="title"/>
          </p:nvPr>
        </p:nvSpPr>
        <p:spPr>
          <a:xfrm>
            <a:off x="838200" y="365125"/>
            <a:ext cx="8007350" cy="1325563"/>
          </a:xfrm>
          <a:prstGeom prst="rect">
            <a:avLst/>
          </a:prstGeom>
        </p:spPr>
        <p:txBody>
          <a:bodyPr/>
          <a:lstStyle>
            <a:lvl1pPr algn="r">
              <a:defRPr sz="4400" b="1" i="1">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15">
            <a:extLst>
              <a:ext uri="{FF2B5EF4-FFF2-40B4-BE49-F238E27FC236}">
                <a16:creationId xmlns:a16="http://schemas.microsoft.com/office/drawing/2014/main" xmlns="" id="{B1A5008A-40BC-F648-AAA4-94B7980225A0}"/>
              </a:ext>
            </a:extLst>
          </p:cNvPr>
          <p:cNvSpPr>
            <a:spLocks noGrp="1"/>
          </p:cNvSpPr>
          <p:nvPr>
            <p:ph sz="quarter" idx="10"/>
          </p:nvPr>
        </p:nvSpPr>
        <p:spPr>
          <a:xfrm>
            <a:off x="838200" y="1898650"/>
            <a:ext cx="8007350" cy="1789113"/>
          </a:xfrm>
          <a:prstGeom prst="rect">
            <a:avLst/>
          </a:prstGeom>
        </p:spPr>
        <p:txBody>
          <a:bodyPr/>
          <a:lstStyle>
            <a:lvl1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xmlns="" id="{179213C0-9ACA-094B-A8EC-10261B818962}"/>
              </a:ext>
            </a:extLst>
          </p:cNvPr>
          <p:cNvSpPr>
            <a:spLocks noGrp="1"/>
          </p:cNvSpPr>
          <p:nvPr>
            <p:ph type="body" sz="quarter" idx="11"/>
          </p:nvPr>
        </p:nvSpPr>
        <p:spPr>
          <a:xfrm>
            <a:off x="9253538" y="2663825"/>
            <a:ext cx="2593975" cy="576332"/>
          </a:xfrm>
          <a:prstGeom prst="rect">
            <a:avLst/>
          </a:prstGeom>
        </p:spPr>
        <p:txBody>
          <a:bodyPr/>
          <a:lstStyle>
            <a:lvl1pPr marL="0" indent="0" algn="ctr">
              <a:buNone/>
              <a:defRPr sz="1800">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p>
        </p:txBody>
      </p:sp>
      <p:sp>
        <p:nvSpPr>
          <p:cNvPr id="20" name="Text Placeholder 18">
            <a:extLst>
              <a:ext uri="{FF2B5EF4-FFF2-40B4-BE49-F238E27FC236}">
                <a16:creationId xmlns:a16="http://schemas.microsoft.com/office/drawing/2014/main" xmlns="" id="{C320D884-8B65-8340-B229-9E9D2730915E}"/>
              </a:ext>
            </a:extLst>
          </p:cNvPr>
          <p:cNvSpPr>
            <a:spLocks noGrp="1"/>
          </p:cNvSpPr>
          <p:nvPr>
            <p:ph type="body" sz="quarter" idx="12"/>
          </p:nvPr>
        </p:nvSpPr>
        <p:spPr>
          <a:xfrm>
            <a:off x="9253537" y="3329678"/>
            <a:ext cx="2593975" cy="576332"/>
          </a:xfrm>
          <a:prstGeom prst="rect">
            <a:avLst/>
          </a:prstGeom>
        </p:spPr>
        <p:txBody>
          <a:bodyPr/>
          <a:lstStyle>
            <a:lvl1pPr marL="0" indent="0" algn="ctr">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1973640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or Conclus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A866D3-7F62-324D-8547-A79A3A5D79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xmlns="" id="{83EAB08A-E7AC-004F-90A7-24B4F8375EFE}"/>
              </a:ext>
            </a:extLst>
          </p:cNvPr>
          <p:cNvSpPr>
            <a:spLocks noGrp="1"/>
          </p:cNvSpPr>
          <p:nvPr>
            <p:ph type="title"/>
          </p:nvPr>
        </p:nvSpPr>
        <p:spPr>
          <a:xfrm>
            <a:off x="5108574" y="385003"/>
            <a:ext cx="6245225" cy="1325563"/>
          </a:xfrm>
          <a:prstGeom prst="rect">
            <a:avLst/>
          </a:prstGeom>
        </p:spPr>
        <p:txBody>
          <a:bodyPr/>
          <a:lstStyle>
            <a:lvl1pPr>
              <a:defRPr>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6">
            <a:extLst>
              <a:ext uri="{FF2B5EF4-FFF2-40B4-BE49-F238E27FC236}">
                <a16:creationId xmlns:a16="http://schemas.microsoft.com/office/drawing/2014/main" xmlns="" id="{DBC3C896-4ACD-5548-AB31-BEC81C6D92C4}"/>
              </a:ext>
            </a:extLst>
          </p:cNvPr>
          <p:cNvSpPr>
            <a:spLocks noGrp="1"/>
          </p:cNvSpPr>
          <p:nvPr>
            <p:ph sz="quarter" idx="10"/>
          </p:nvPr>
        </p:nvSpPr>
        <p:spPr>
          <a:xfrm>
            <a:off x="5108575" y="1849438"/>
            <a:ext cx="6245225" cy="321945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727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or Conclus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32CA43-7554-184E-BAEE-B5255A59CD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xmlns="" id="{6C210848-873E-FF47-A3C6-89F2ECBED7C7}"/>
              </a:ext>
            </a:extLst>
          </p:cNvPr>
          <p:cNvSpPr>
            <a:spLocks noGrp="1"/>
          </p:cNvSpPr>
          <p:nvPr>
            <p:ph type="title"/>
          </p:nvPr>
        </p:nvSpPr>
        <p:spPr>
          <a:xfrm>
            <a:off x="559905" y="3833881"/>
            <a:ext cx="3793434" cy="2099780"/>
          </a:xfrm>
          <a:prstGeom prst="rect">
            <a:avLst/>
          </a:prstGeo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xmlns="" id="{49C01604-D8C2-FB43-87A3-BF58019F93C7}"/>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649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Subhead 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514" y="365126"/>
            <a:ext cx="11203807" cy="958850"/>
          </a:xfrm>
        </p:spPr>
        <p:txBody>
          <a:bodyPr>
            <a:normAutofit/>
          </a:bodyPr>
          <a:lstStyle>
            <a:lvl1pPr>
              <a:defRPr sz="3200"/>
            </a:lvl1pPr>
          </a:lstStyle>
          <a:p>
            <a:r>
              <a:rPr lang="en-US" dirty="0"/>
              <a:t>Click to edit Slide Title</a:t>
            </a:r>
          </a:p>
        </p:txBody>
      </p:sp>
      <p:sp>
        <p:nvSpPr>
          <p:cNvPr id="4" name="Footer Placeholder 3"/>
          <p:cNvSpPr>
            <a:spLocks noGrp="1"/>
          </p:cNvSpPr>
          <p:nvPr>
            <p:ph type="ftr" sz="quarter" idx="11"/>
          </p:nvPr>
        </p:nvSpPr>
        <p:spPr/>
        <p:txBody>
          <a:bodyPr/>
          <a:lstStyle/>
          <a:p>
            <a:endParaRPr lang="en-US" dirty="0">
              <a:solidFill>
                <a:srgbClr val="A0A1A2"/>
              </a:solidFill>
            </a:endParaRPr>
          </a:p>
        </p:txBody>
      </p:sp>
      <p:sp>
        <p:nvSpPr>
          <p:cNvPr id="5" name="Slide Number Placeholder 4"/>
          <p:cNvSpPr>
            <a:spLocks noGrp="1"/>
          </p:cNvSpPr>
          <p:nvPr>
            <p:ph type="sldNum" sz="quarter" idx="12"/>
          </p:nvPr>
        </p:nvSpPr>
        <p:spPr/>
        <p:txBody>
          <a:bodyPr/>
          <a:lstStyle/>
          <a:p>
            <a:fld id="{6B81D0EC-A11C-4FF0-A8F8-AD6B78DFA044}" type="slidenum">
              <a:rPr lang="en-US" smtClean="0">
                <a:solidFill>
                  <a:srgbClr val="4B4F54"/>
                </a:solidFill>
              </a:rPr>
              <a:pPr/>
              <a:t>‹#›</a:t>
            </a:fld>
            <a:endParaRPr lang="en-US" dirty="0">
              <a:solidFill>
                <a:srgbClr val="4B4F54"/>
              </a:solidFill>
            </a:endParaRPr>
          </a:p>
        </p:txBody>
      </p:sp>
      <p:sp>
        <p:nvSpPr>
          <p:cNvPr id="8" name="Content Placeholder 2"/>
          <p:cNvSpPr>
            <a:spLocks noGrp="1"/>
          </p:cNvSpPr>
          <p:nvPr>
            <p:ph idx="1" hasCustomPrompt="1"/>
          </p:nvPr>
        </p:nvSpPr>
        <p:spPr>
          <a:xfrm>
            <a:off x="500514" y="2093915"/>
            <a:ext cx="11203807" cy="4083049"/>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3" hasCustomPrompt="1"/>
          </p:nvPr>
        </p:nvSpPr>
        <p:spPr>
          <a:xfrm>
            <a:off x="500065" y="1129508"/>
            <a:ext cx="11204257" cy="747712"/>
          </a:xfrm>
        </p:spPr>
        <p:txBody>
          <a:bodyPr>
            <a:normAutofit/>
          </a:bodyPr>
          <a:lstStyle>
            <a:lvl1pPr marL="0" indent="0">
              <a:buNone/>
              <a:defRPr sz="1800">
                <a:solidFill>
                  <a:schemeClr val="bg1">
                    <a:lumMod val="75000"/>
                  </a:schemeClr>
                </a:solidFill>
              </a:defRPr>
            </a:lvl1pPr>
          </a:lstStyle>
          <a:p>
            <a:pPr lvl="0"/>
            <a:r>
              <a:rPr lang="en-US" dirty="0"/>
              <a:t>Click to edit subhead</a:t>
            </a:r>
          </a:p>
        </p:txBody>
      </p:sp>
      <p:sp>
        <p:nvSpPr>
          <p:cNvPr id="13" name="Rectangle 12"/>
          <p:cNvSpPr/>
          <p:nvPr userDrawn="1"/>
        </p:nvSpPr>
        <p:spPr>
          <a:xfrm>
            <a:off x="0" y="6750505"/>
            <a:ext cx="11502189" cy="13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0A1A2"/>
              </a:solidFill>
            </a:endParaRPr>
          </a:p>
        </p:txBody>
      </p:sp>
      <p:sp>
        <p:nvSpPr>
          <p:cNvPr id="14" name="Rectangle 13"/>
          <p:cNvSpPr/>
          <p:nvPr userDrawn="1"/>
        </p:nvSpPr>
        <p:spPr>
          <a:xfrm>
            <a:off x="11502189" y="6750502"/>
            <a:ext cx="689811" cy="1365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0A1A2"/>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025" y="6186264"/>
            <a:ext cx="1591571" cy="531407"/>
          </a:xfrm>
          <a:prstGeom prst="rect">
            <a:avLst/>
          </a:prstGeom>
        </p:spPr>
      </p:pic>
    </p:spTree>
    <p:extLst>
      <p:ext uri="{BB962C8B-B14F-4D97-AF65-F5344CB8AC3E}">
        <p14:creationId xmlns:p14="http://schemas.microsoft.com/office/powerpoint/2010/main" val="1197953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114EED6-D673-DB44-90E1-B3A9D966E4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3">
            <a:extLst>
              <a:ext uri="{FF2B5EF4-FFF2-40B4-BE49-F238E27FC236}">
                <a16:creationId xmlns:a16="http://schemas.microsoft.com/office/drawing/2014/main" xmlns="" id="{E09F6254-80ED-E049-B656-B905B5558EBA}"/>
              </a:ext>
            </a:extLst>
          </p:cNvPr>
          <p:cNvSpPr>
            <a:spLocks noGrp="1"/>
          </p:cNvSpPr>
          <p:nvPr>
            <p:ph type="title"/>
          </p:nvPr>
        </p:nvSpPr>
        <p:spPr>
          <a:xfrm>
            <a:off x="838200" y="365125"/>
            <a:ext cx="8007350" cy="1325563"/>
          </a:xfrm>
          <a:prstGeom prst="rect">
            <a:avLst/>
          </a:prstGeom>
        </p:spPr>
        <p:txBody>
          <a:bodyPr/>
          <a:lstStyle>
            <a:lvl1pPr algn="r">
              <a:defRPr sz="4400" b="1" i="1">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15">
            <a:extLst>
              <a:ext uri="{FF2B5EF4-FFF2-40B4-BE49-F238E27FC236}">
                <a16:creationId xmlns:a16="http://schemas.microsoft.com/office/drawing/2014/main" xmlns="" id="{B1A5008A-40BC-F648-AAA4-94B7980225A0}"/>
              </a:ext>
            </a:extLst>
          </p:cNvPr>
          <p:cNvSpPr>
            <a:spLocks noGrp="1"/>
          </p:cNvSpPr>
          <p:nvPr>
            <p:ph sz="quarter" idx="10"/>
          </p:nvPr>
        </p:nvSpPr>
        <p:spPr>
          <a:xfrm>
            <a:off x="838200" y="1898650"/>
            <a:ext cx="8007350" cy="1789113"/>
          </a:xfrm>
          <a:prstGeom prst="rect">
            <a:avLst/>
          </a:prstGeom>
        </p:spPr>
        <p:txBody>
          <a:bodyPr/>
          <a:lstStyle>
            <a:lvl1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xmlns="" id="{179213C0-9ACA-094B-A8EC-10261B818962}"/>
              </a:ext>
            </a:extLst>
          </p:cNvPr>
          <p:cNvSpPr>
            <a:spLocks noGrp="1"/>
          </p:cNvSpPr>
          <p:nvPr>
            <p:ph type="body" sz="quarter" idx="11"/>
          </p:nvPr>
        </p:nvSpPr>
        <p:spPr>
          <a:xfrm>
            <a:off x="9253538" y="2663825"/>
            <a:ext cx="2593975" cy="576332"/>
          </a:xfrm>
          <a:prstGeom prst="rect">
            <a:avLst/>
          </a:prstGeom>
        </p:spPr>
        <p:txBody>
          <a:bodyPr/>
          <a:lstStyle>
            <a:lvl1pPr marL="0" indent="0" algn="ctr">
              <a:buNone/>
              <a:defRPr sz="1800">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p>
        </p:txBody>
      </p:sp>
      <p:sp>
        <p:nvSpPr>
          <p:cNvPr id="20" name="Text Placeholder 18">
            <a:extLst>
              <a:ext uri="{FF2B5EF4-FFF2-40B4-BE49-F238E27FC236}">
                <a16:creationId xmlns:a16="http://schemas.microsoft.com/office/drawing/2014/main" xmlns="" id="{C320D884-8B65-8340-B229-9E9D2730915E}"/>
              </a:ext>
            </a:extLst>
          </p:cNvPr>
          <p:cNvSpPr>
            <a:spLocks noGrp="1"/>
          </p:cNvSpPr>
          <p:nvPr>
            <p:ph type="body" sz="quarter" idx="12"/>
          </p:nvPr>
        </p:nvSpPr>
        <p:spPr>
          <a:xfrm>
            <a:off x="9253537" y="3329678"/>
            <a:ext cx="2593975" cy="576332"/>
          </a:xfrm>
          <a:prstGeom prst="rect">
            <a:avLst/>
          </a:prstGeom>
        </p:spPr>
        <p:txBody>
          <a:bodyPr/>
          <a:lstStyle>
            <a:lvl1pPr marL="0" indent="0" algn="ctr">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1080206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eature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375A27C-FE34-AF4E-B4E5-40C1591D98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xmlns="" id="{75C758E8-C632-0A46-8C52-6CBBDCB6F220}"/>
              </a:ext>
            </a:extLst>
          </p:cNvPr>
          <p:cNvSpPr>
            <a:spLocks noGrp="1"/>
          </p:cNvSpPr>
          <p:nvPr>
            <p:ph type="title"/>
          </p:nvPr>
        </p:nvSpPr>
        <p:spPr>
          <a:xfrm>
            <a:off x="838200" y="365125"/>
            <a:ext cx="10515600" cy="3282536"/>
          </a:xfrm>
          <a:prstGeom prst="rect">
            <a:avLst/>
          </a:prstGeom>
        </p:spPr>
        <p:txBody>
          <a:bodyPr/>
          <a:lstStyle>
            <a:lvl1pPr>
              <a:defRPr b="1" i="1">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75978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375A27C-FE34-AF4E-B4E5-40C1591D98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xmlns="" id="{75C758E8-C632-0A46-8C52-6CBBDCB6F220}"/>
              </a:ext>
            </a:extLst>
          </p:cNvPr>
          <p:cNvSpPr>
            <a:spLocks noGrp="1"/>
          </p:cNvSpPr>
          <p:nvPr>
            <p:ph type="title"/>
          </p:nvPr>
        </p:nvSpPr>
        <p:spPr>
          <a:xfrm>
            <a:off x="838200" y="365125"/>
            <a:ext cx="10515600" cy="3282536"/>
          </a:xfrm>
          <a:prstGeom prst="rect">
            <a:avLst/>
          </a:prstGeom>
        </p:spPr>
        <p:txBody>
          <a:bodyPr/>
          <a:lstStyle>
            <a:lvl1pP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74393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AEEBEA-AC1D-F642-A7DC-707528B904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xmlns="" id="{4AC8A9E0-9B15-504B-8745-77949956943C}"/>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xmlns="" id="{91B03816-F1E6-D647-B4C7-7391FC7F3B20}"/>
              </a:ext>
            </a:extLst>
          </p:cNvPr>
          <p:cNvSpPr>
            <a:spLocks noGrp="1"/>
          </p:cNvSpPr>
          <p:nvPr>
            <p:ph sz="quarter" idx="10"/>
          </p:nvPr>
        </p:nvSpPr>
        <p:spPr>
          <a:xfrm>
            <a:off x="838200" y="1808163"/>
            <a:ext cx="10515600" cy="356870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66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B07DC-644B-1A45-B075-32937DEA3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06C804-77DA-204B-A921-429CA549D4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528745-4B4E-544E-B0D2-6AA5BF71D195}"/>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5" name="Footer Placeholder 4">
            <a:extLst>
              <a:ext uri="{FF2B5EF4-FFF2-40B4-BE49-F238E27FC236}">
                <a16:creationId xmlns:a16="http://schemas.microsoft.com/office/drawing/2014/main" xmlns="" id="{BB592AB6-8203-9240-B62A-D47BF1669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60E25A-C135-E148-8BD0-AA7EFA8AD408}"/>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4136248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or Conclus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A866D3-7F62-324D-8547-A79A3A5D79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xmlns="" id="{83EAB08A-E7AC-004F-90A7-24B4F8375EFE}"/>
              </a:ext>
            </a:extLst>
          </p:cNvPr>
          <p:cNvSpPr>
            <a:spLocks noGrp="1"/>
          </p:cNvSpPr>
          <p:nvPr>
            <p:ph type="title"/>
          </p:nvPr>
        </p:nvSpPr>
        <p:spPr>
          <a:xfrm>
            <a:off x="5108574" y="385003"/>
            <a:ext cx="6245225" cy="1325563"/>
          </a:xfrm>
          <a:prstGeom prst="rect">
            <a:avLst/>
          </a:prstGeom>
        </p:spPr>
        <p:txBody>
          <a:bodyPr/>
          <a:lstStyle>
            <a:lvl1pPr>
              <a:defRPr>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6">
            <a:extLst>
              <a:ext uri="{FF2B5EF4-FFF2-40B4-BE49-F238E27FC236}">
                <a16:creationId xmlns:a16="http://schemas.microsoft.com/office/drawing/2014/main" xmlns="" id="{DBC3C896-4ACD-5548-AB31-BEC81C6D92C4}"/>
              </a:ext>
            </a:extLst>
          </p:cNvPr>
          <p:cNvSpPr>
            <a:spLocks noGrp="1"/>
          </p:cNvSpPr>
          <p:nvPr>
            <p:ph sz="quarter" idx="10"/>
          </p:nvPr>
        </p:nvSpPr>
        <p:spPr>
          <a:xfrm>
            <a:off x="5108575" y="1849438"/>
            <a:ext cx="6245225" cy="321945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7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or Conclus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32CA43-7554-184E-BAEE-B5255A59CD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xmlns="" id="{6C210848-873E-FF47-A3C6-89F2ECBED7C7}"/>
              </a:ext>
            </a:extLst>
          </p:cNvPr>
          <p:cNvSpPr>
            <a:spLocks noGrp="1"/>
          </p:cNvSpPr>
          <p:nvPr>
            <p:ph type="title"/>
          </p:nvPr>
        </p:nvSpPr>
        <p:spPr>
          <a:xfrm>
            <a:off x="559905" y="3833881"/>
            <a:ext cx="3793434" cy="2099780"/>
          </a:xfrm>
          <a:prstGeom prst="rect">
            <a:avLst/>
          </a:prstGeo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xmlns="" id="{49C01604-D8C2-FB43-87A3-BF58019F93C7}"/>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0942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oal 1 Transition">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xmlns="" id="{6C16D5EB-5946-E844-943D-DC8AE73D8F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1516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oal 1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B648A30-8DAA-104C-8242-BEDD98A0D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xmlns="" id="{3AE842EA-0466-DE4B-B8CA-A124573A10AB}"/>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11">
            <a:extLst>
              <a:ext uri="{FF2B5EF4-FFF2-40B4-BE49-F238E27FC236}">
                <a16:creationId xmlns:a16="http://schemas.microsoft.com/office/drawing/2014/main" xmlns="" id="{980ACBCC-65CC-264A-B703-2BEA79FCB6A9}"/>
              </a:ext>
            </a:extLst>
          </p:cNvPr>
          <p:cNvSpPr>
            <a:spLocks noGrp="1"/>
          </p:cNvSpPr>
          <p:nvPr>
            <p:ph sz="quarter" idx="10"/>
          </p:nvPr>
        </p:nvSpPr>
        <p:spPr>
          <a:xfrm>
            <a:off x="838200" y="1819275"/>
            <a:ext cx="10515600" cy="3856038"/>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571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oal 1 Section">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xmlns="" id="{718F2426-73B1-7B41-AF18-7AC436B848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5">
            <a:extLst>
              <a:ext uri="{FF2B5EF4-FFF2-40B4-BE49-F238E27FC236}">
                <a16:creationId xmlns:a16="http://schemas.microsoft.com/office/drawing/2014/main" xmlns="" id="{0D23D446-7A6F-4244-804F-2AF48EB4DA69}"/>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505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oal 2 Transition">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C6E39A08-8D9E-B346-A196-3365EB878C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7352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oal 2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C2445C0-EEA3-5246-BDE3-F783253FDF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9">
            <a:extLst>
              <a:ext uri="{FF2B5EF4-FFF2-40B4-BE49-F238E27FC236}">
                <a16:creationId xmlns:a16="http://schemas.microsoft.com/office/drawing/2014/main" xmlns="" id="{D13D0DE8-648E-4941-A1B6-6ABE850F7D9A}"/>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Content Placeholder 11">
            <a:extLst>
              <a:ext uri="{FF2B5EF4-FFF2-40B4-BE49-F238E27FC236}">
                <a16:creationId xmlns:a16="http://schemas.microsoft.com/office/drawing/2014/main" xmlns="" id="{3C7004C2-01C8-574D-AC88-29DC21EA0DFF}"/>
              </a:ext>
            </a:extLst>
          </p:cNvPr>
          <p:cNvSpPr>
            <a:spLocks noGrp="1"/>
          </p:cNvSpPr>
          <p:nvPr>
            <p:ph sz="quarter" idx="10"/>
          </p:nvPr>
        </p:nvSpPr>
        <p:spPr>
          <a:xfrm>
            <a:off x="838200" y="1819275"/>
            <a:ext cx="10515600" cy="3856038"/>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121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oal 2 Sectio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xmlns="" id="{91A8D650-7BC7-7A40-89F0-5D1669A23E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5">
            <a:extLst>
              <a:ext uri="{FF2B5EF4-FFF2-40B4-BE49-F238E27FC236}">
                <a16:creationId xmlns:a16="http://schemas.microsoft.com/office/drawing/2014/main" xmlns="" id="{F92888EF-9A07-D242-B344-5AF7822656D3}"/>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5076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oal 3 Transition">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xmlns="" id="{771C3977-A31F-0F4F-AFB6-4B1F95C05E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799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oal 3 Conten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xmlns="" id="{9C5CC9CB-261B-3449-AF3C-7E8189E2E0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9">
            <a:extLst>
              <a:ext uri="{FF2B5EF4-FFF2-40B4-BE49-F238E27FC236}">
                <a16:creationId xmlns:a16="http://schemas.microsoft.com/office/drawing/2014/main" xmlns="" id="{18B70FA6-299E-D445-A97C-A3CEBBDCF7AD}"/>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Content Placeholder 11">
            <a:extLst>
              <a:ext uri="{FF2B5EF4-FFF2-40B4-BE49-F238E27FC236}">
                <a16:creationId xmlns:a16="http://schemas.microsoft.com/office/drawing/2014/main" xmlns="" id="{339E90A9-610A-1246-A05F-2C8A37089F9D}"/>
              </a:ext>
            </a:extLst>
          </p:cNvPr>
          <p:cNvSpPr>
            <a:spLocks noGrp="1"/>
          </p:cNvSpPr>
          <p:nvPr>
            <p:ph sz="quarter" idx="10"/>
          </p:nvPr>
        </p:nvSpPr>
        <p:spPr>
          <a:xfrm>
            <a:off x="838200" y="1819275"/>
            <a:ext cx="10515600" cy="3856038"/>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19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95E52A-14B9-BC48-9860-176007D149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C0CBDD-2BB2-2B44-80EA-5B86FCFF6E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57E95B1-D4F0-3946-B8CD-5049D5D61B0F}"/>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5" name="Footer Placeholder 4">
            <a:extLst>
              <a:ext uri="{FF2B5EF4-FFF2-40B4-BE49-F238E27FC236}">
                <a16:creationId xmlns:a16="http://schemas.microsoft.com/office/drawing/2014/main" xmlns="" id="{98337EF3-7059-E34C-B597-9BC7C1031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42AF68-E4D0-A04C-969E-2D5F36087B3F}"/>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2209099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oal 3 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A7440B5-A42A-614C-BAB2-B95CD48E3F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5">
            <a:extLst>
              <a:ext uri="{FF2B5EF4-FFF2-40B4-BE49-F238E27FC236}">
                <a16:creationId xmlns:a16="http://schemas.microsoft.com/office/drawing/2014/main" xmlns="" id="{5500C314-A8BF-234C-8977-3B9D505550F2}"/>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628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oal 4 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D3D84E-FFD9-6443-91D1-F221FF7C58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8017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oal 4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D858E8B-CD83-9A42-8D8F-6CCBF02753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9">
            <a:extLst>
              <a:ext uri="{FF2B5EF4-FFF2-40B4-BE49-F238E27FC236}">
                <a16:creationId xmlns:a16="http://schemas.microsoft.com/office/drawing/2014/main" xmlns="" id="{909B3BB5-D3E3-FE49-8797-E5718130B9EF}"/>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11">
            <a:extLst>
              <a:ext uri="{FF2B5EF4-FFF2-40B4-BE49-F238E27FC236}">
                <a16:creationId xmlns:a16="http://schemas.microsoft.com/office/drawing/2014/main" xmlns="" id="{D18E335B-9BF4-2B41-9A4E-C4531224030A}"/>
              </a:ext>
            </a:extLst>
          </p:cNvPr>
          <p:cNvSpPr>
            <a:spLocks noGrp="1"/>
          </p:cNvSpPr>
          <p:nvPr>
            <p:ph sz="quarter" idx="10"/>
          </p:nvPr>
        </p:nvSpPr>
        <p:spPr>
          <a:xfrm>
            <a:off x="838200" y="1819275"/>
            <a:ext cx="10515600" cy="3856038"/>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8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oal 4 Sectio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xmlns="" id="{E2141BC3-3D55-6F41-91FC-51107C329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5">
            <a:extLst>
              <a:ext uri="{FF2B5EF4-FFF2-40B4-BE49-F238E27FC236}">
                <a16:creationId xmlns:a16="http://schemas.microsoft.com/office/drawing/2014/main" xmlns="" id="{C6626D9A-6256-D346-8D5B-C0D869BE1BAF}"/>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109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oal 5 Transition">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xmlns="" id="{72415FD4-8878-DA40-B9CA-A04AF74F45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1837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oal 5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AD389A9-2B45-C74D-917A-A07906F5A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xmlns="" id="{9ECD3945-C624-B34D-B189-FE9C73BBD9BE}"/>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11">
            <a:extLst>
              <a:ext uri="{FF2B5EF4-FFF2-40B4-BE49-F238E27FC236}">
                <a16:creationId xmlns:a16="http://schemas.microsoft.com/office/drawing/2014/main" xmlns="" id="{178DD88E-033B-7944-9542-7C6D2DD77354}"/>
              </a:ext>
            </a:extLst>
          </p:cNvPr>
          <p:cNvSpPr>
            <a:spLocks noGrp="1"/>
          </p:cNvSpPr>
          <p:nvPr>
            <p:ph sz="quarter" idx="10"/>
          </p:nvPr>
        </p:nvSpPr>
        <p:spPr>
          <a:xfrm>
            <a:off x="838200" y="1819275"/>
            <a:ext cx="10515600" cy="3856038"/>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418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oal 5 Sectio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xmlns="" id="{94D5A6EF-E169-034A-82E1-9C6CB32DE0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5">
            <a:extLst>
              <a:ext uri="{FF2B5EF4-FFF2-40B4-BE49-F238E27FC236}">
                <a16:creationId xmlns:a16="http://schemas.microsoft.com/office/drawing/2014/main" xmlns="" id="{37709C60-454E-ED44-B064-968A054A65C5}"/>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78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xmlns="" id="{37709C60-454E-ED44-B064-968A054A65C5}"/>
              </a:ext>
            </a:extLst>
          </p:cNvPr>
          <p:cNvSpPr>
            <a:spLocks noGrp="1"/>
          </p:cNvSpPr>
          <p:nvPr>
            <p:ph sz="quarter" idx="10"/>
          </p:nvPr>
        </p:nvSpPr>
        <p:spPr>
          <a:xfrm>
            <a:off x="516835" y="307975"/>
            <a:ext cx="11270353"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452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53E2F-2A1C-4397-ABB7-092FA20A03C0}" type="datetimeFigureOut">
              <a:rPr lang="en-US" smtClean="0"/>
              <a:t>9/23/2020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45A65-20B7-4410-8AF6-C9AB0C93017F}" type="slidenum">
              <a:rPr lang="en-US" smtClean="0"/>
              <a:t>‹#›</a:t>
            </a:fld>
            <a:endParaRPr lang="en-US"/>
          </a:p>
        </p:txBody>
      </p:sp>
    </p:spTree>
    <p:extLst>
      <p:ext uri="{BB962C8B-B14F-4D97-AF65-F5344CB8AC3E}">
        <p14:creationId xmlns:p14="http://schemas.microsoft.com/office/powerpoint/2010/main" val="675351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53E2F-2A1C-4397-ABB7-092FA20A03C0}"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45A65-20B7-4410-8AF6-C9AB0C93017F}" type="slidenum">
              <a:rPr lang="en-US" smtClean="0"/>
              <a:t>‹#›</a:t>
            </a:fld>
            <a:endParaRPr lang="en-US"/>
          </a:p>
        </p:txBody>
      </p:sp>
    </p:spTree>
    <p:extLst>
      <p:ext uri="{BB962C8B-B14F-4D97-AF65-F5344CB8AC3E}">
        <p14:creationId xmlns:p14="http://schemas.microsoft.com/office/powerpoint/2010/main" val="27431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7C4C0-0DE0-C24E-AB0E-771B47BBC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22FFFE-A140-1F46-867F-BEDD7B17D3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F3B35C-5B3E-514F-AD1E-5C996487D1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696826-42C0-F046-AFED-5BE24F94042C}"/>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6" name="Footer Placeholder 5">
            <a:extLst>
              <a:ext uri="{FF2B5EF4-FFF2-40B4-BE49-F238E27FC236}">
                <a16:creationId xmlns:a16="http://schemas.microsoft.com/office/drawing/2014/main" xmlns="" id="{DA299796-9EC6-2E47-9C60-0971E1469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740277-F00B-6348-BE71-2116A5C6A1AE}"/>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3629801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853E2F-2A1C-4397-ABB7-092FA20A03C0}" type="datetimeFigureOut">
              <a:rPr lang="en-US" smtClean="0"/>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45A65-20B7-4410-8AF6-C9AB0C93017F}" type="slidenum">
              <a:rPr lang="en-US" smtClean="0"/>
              <a:t>‹#›</a:t>
            </a:fld>
            <a:endParaRPr lang="en-US"/>
          </a:p>
        </p:txBody>
      </p:sp>
    </p:spTree>
    <p:extLst>
      <p:ext uri="{BB962C8B-B14F-4D97-AF65-F5344CB8AC3E}">
        <p14:creationId xmlns:p14="http://schemas.microsoft.com/office/powerpoint/2010/main" val="190295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 name="Title 1"/>
          <p:cNvSpPr>
            <a:spLocks noGrp="1"/>
          </p:cNvSpPr>
          <p:nvPr>
            <p:ph type="title" hasCustomPrompt="1"/>
          </p:nvPr>
        </p:nvSpPr>
        <p:spPr>
          <a:xfrm>
            <a:off x="609600" y="1177926"/>
            <a:ext cx="10363200" cy="2403475"/>
          </a:xfrm>
        </p:spPr>
        <p:txBody>
          <a:bodyPr lIns="0" anchor="b" anchorCtr="0">
            <a:normAutofit/>
          </a:bodyPr>
          <a:lstStyle>
            <a:lvl1pPr algn="l">
              <a:defRPr sz="4000" b="0" cap="none"/>
            </a:lvl1pPr>
          </a:lstStyle>
          <a:p>
            <a:r>
              <a:rPr lang="en-US" dirty="0"/>
              <a:t>Click to edit master title style</a:t>
            </a:r>
          </a:p>
        </p:txBody>
      </p:sp>
      <p:sp>
        <p:nvSpPr>
          <p:cNvPr id="6" name="Slide Number Placeholder 5"/>
          <p:cNvSpPr>
            <a:spLocks noGrp="1"/>
          </p:cNvSpPr>
          <p:nvPr>
            <p:ph type="sldNum" sz="quarter" idx="12"/>
          </p:nvPr>
        </p:nvSpPr>
        <p:spPr>
          <a:xfrm>
            <a:off x="8737600" y="6366797"/>
            <a:ext cx="2844800" cy="365125"/>
          </a:xfrm>
          <a:prstGeom prst="rect">
            <a:avLst/>
          </a:prstGeom>
        </p:spPr>
        <p:txBody>
          <a:bodyPr/>
          <a:lstStyle/>
          <a:p>
            <a:fld id="{A8B94F8D-A24B-2048-9448-E359D0389233}" type="slidenum">
              <a:rPr lang="en-US" smtClean="0"/>
              <a:t>‹#›</a:t>
            </a:fld>
            <a:endParaRPr lang="en-US"/>
          </a:p>
        </p:txBody>
      </p:sp>
      <p:sp>
        <p:nvSpPr>
          <p:cNvPr id="4" name="Text Placeholder 3"/>
          <p:cNvSpPr>
            <a:spLocks noGrp="1"/>
          </p:cNvSpPr>
          <p:nvPr>
            <p:ph type="body" sz="quarter" idx="13"/>
          </p:nvPr>
        </p:nvSpPr>
        <p:spPr>
          <a:xfrm>
            <a:off x="609600" y="3594100"/>
            <a:ext cx="10363200" cy="2279650"/>
          </a:xfrm>
        </p:spPr>
        <p:txBody>
          <a:bodyPr wrap="square">
            <a:noAutofit/>
          </a:bodyPr>
          <a:lstStyle>
            <a:lvl1pPr marL="45720" indent="0">
              <a:lnSpc>
                <a:spcPct val="150000"/>
              </a:lnSpc>
              <a:buNone/>
              <a:defRPr sz="1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940752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4719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1607289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smtClean="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0729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EF52CC-F3D9-41D4-BCE4-C208E61A3F31}" type="datetimeFigureOut">
              <a:rPr lang="en-US" smtClean="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406759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EF52CC-F3D9-41D4-BCE4-C208E61A3F31}" type="datetimeFigureOut">
              <a:rPr lang="en-US" smtClean="0"/>
              <a:t>9/23/2020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9270727"/>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9/23/2020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9365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ECC86-1672-4627-AEFE-EC5485C73905}" type="datetimeFigureOut">
              <a:rPr lang="en-US" smtClean="0"/>
              <a:t>9/23/2020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3699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EF52CC-F3D9-41D4-BCE4-C208E61A3F31}" type="datetimeFigureOut">
              <a:rPr lang="en-US" smtClean="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131180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A8590A-7411-034D-B736-B91098DED1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75A82D-5E92-CB43-A5D9-0EE768123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7F3D78B-71AD-E349-A7F4-F24D18991B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A9F872-B72C-0044-A4BE-7594115592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6C9120-8736-A442-881A-3E7DF209A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72947EB-3AC5-3E42-B937-4255B39EA1AC}"/>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8" name="Footer Placeholder 7">
            <a:extLst>
              <a:ext uri="{FF2B5EF4-FFF2-40B4-BE49-F238E27FC236}">
                <a16:creationId xmlns:a16="http://schemas.microsoft.com/office/drawing/2014/main" xmlns="" id="{B4477E32-4F92-2344-9CFC-F4B3048EF6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6199A99-5004-CE4A-96E1-F57EE7F4ABB3}"/>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857993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smtClean="0"/>
              <a:t>9/23/2020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7650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748171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1311460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Goal 4 Sectio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xmlns="" id="{E2141BC3-3D55-6F41-91FC-51107C329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5">
            <a:extLst>
              <a:ext uri="{FF2B5EF4-FFF2-40B4-BE49-F238E27FC236}">
                <a16:creationId xmlns:a16="http://schemas.microsoft.com/office/drawing/2014/main" xmlns="" id="{C6626D9A-6256-D346-8D5B-C0D869BE1BAF}"/>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283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Goal 4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D858E8B-CD83-9A42-8D8F-6CCBF02753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9">
            <a:extLst>
              <a:ext uri="{FF2B5EF4-FFF2-40B4-BE49-F238E27FC236}">
                <a16:creationId xmlns:a16="http://schemas.microsoft.com/office/drawing/2014/main" xmlns="" id="{909B3BB5-D3E3-FE49-8797-E5718130B9EF}"/>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11">
            <a:extLst>
              <a:ext uri="{FF2B5EF4-FFF2-40B4-BE49-F238E27FC236}">
                <a16:creationId xmlns:a16="http://schemas.microsoft.com/office/drawing/2014/main" xmlns="" id="{D18E335B-9BF4-2B41-9A4E-C4531224030A}"/>
              </a:ext>
            </a:extLst>
          </p:cNvPr>
          <p:cNvSpPr>
            <a:spLocks noGrp="1"/>
          </p:cNvSpPr>
          <p:nvPr>
            <p:ph sz="quarter" idx="10"/>
          </p:nvPr>
        </p:nvSpPr>
        <p:spPr>
          <a:xfrm>
            <a:off x="838200" y="1819275"/>
            <a:ext cx="10515600" cy="3856038"/>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513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AEEBEA-AC1D-F642-A7DC-707528B904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xmlns="" id="{4AC8A9E0-9B15-504B-8745-77949956943C}"/>
              </a:ext>
            </a:extLst>
          </p:cNvPr>
          <p:cNvSpPr>
            <a:spLocks noGrp="1"/>
          </p:cNvSpPr>
          <p:nvPr>
            <p:ph type="title"/>
          </p:nvPr>
        </p:nvSpPr>
        <p:spPr>
          <a:xfrm>
            <a:off x="838200" y="365125"/>
            <a:ext cx="10515600" cy="1325563"/>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xmlns="" id="{91B03816-F1E6-D647-B4C7-7391FC7F3B20}"/>
              </a:ext>
            </a:extLst>
          </p:cNvPr>
          <p:cNvSpPr>
            <a:spLocks noGrp="1"/>
          </p:cNvSpPr>
          <p:nvPr>
            <p:ph sz="quarter" idx="10"/>
          </p:nvPr>
        </p:nvSpPr>
        <p:spPr>
          <a:xfrm>
            <a:off x="838200" y="1808163"/>
            <a:ext cx="10515600" cy="356870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3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 or Conclus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32CA43-7554-184E-BAEE-B5255A59CD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xmlns="" id="{6C210848-873E-FF47-A3C6-89F2ECBED7C7}"/>
              </a:ext>
            </a:extLst>
          </p:cNvPr>
          <p:cNvSpPr>
            <a:spLocks noGrp="1"/>
          </p:cNvSpPr>
          <p:nvPr>
            <p:ph type="title"/>
          </p:nvPr>
        </p:nvSpPr>
        <p:spPr>
          <a:xfrm>
            <a:off x="559905" y="3833881"/>
            <a:ext cx="3793434" cy="2099780"/>
          </a:xfrm>
          <a:prstGeom prst="rect">
            <a:avLst/>
          </a:prstGeo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xmlns="" id="{49C01604-D8C2-FB43-87A3-BF58019F93C7}"/>
              </a:ext>
            </a:extLst>
          </p:cNvPr>
          <p:cNvSpPr>
            <a:spLocks noGrp="1"/>
          </p:cNvSpPr>
          <p:nvPr>
            <p:ph sz="quarter" idx="10"/>
          </p:nvPr>
        </p:nvSpPr>
        <p:spPr>
          <a:xfrm>
            <a:off x="4999038" y="307975"/>
            <a:ext cx="6788150" cy="601345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798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TextBox 2"/>
          <p:cNvSpPr txBox="1"/>
          <p:nvPr userDrawn="1"/>
        </p:nvSpPr>
        <p:spPr>
          <a:xfrm>
            <a:off x="723393" y="194775"/>
            <a:ext cx="10662215" cy="230832"/>
          </a:xfrm>
          <a:prstGeom prst="rect">
            <a:avLst/>
          </a:prstGeom>
          <a:noFill/>
        </p:spPr>
        <p:txBody>
          <a:bodyPr wrap="square" rtlCol="0">
            <a:spAutoFit/>
          </a:bodyPr>
          <a:lstStyle/>
          <a:p>
            <a:pPr algn="l" fontAlgn="auto">
              <a:spcBef>
                <a:spcPts val="0"/>
              </a:spcBef>
              <a:spcAft>
                <a:spcPts val="0"/>
              </a:spcAft>
              <a:defRPr/>
            </a:pPr>
            <a:r>
              <a:rPr lang="en-US" sz="900" kern="900" spc="100" dirty="0">
                <a:solidFill>
                  <a:srgbClr val="8064A2">
                    <a:lumMod val="50000"/>
                  </a:srgbClr>
                </a:solidFill>
                <a:latin typeface="Verdana"/>
                <a:cs typeface="Verdana"/>
              </a:rPr>
              <a:t>Getting Started with CEL's 5D+ Teacher Evaluation Rubric</a:t>
            </a:r>
          </a:p>
        </p:txBody>
      </p:sp>
    </p:spTree>
    <p:extLst>
      <p:ext uri="{BB962C8B-B14F-4D97-AF65-F5344CB8AC3E}">
        <p14:creationId xmlns:p14="http://schemas.microsoft.com/office/powerpoint/2010/main" val="2889446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or Conclus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A866D3-7F62-324D-8547-A79A3A5D79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xmlns="" id="{83EAB08A-E7AC-004F-90A7-24B4F8375EFE}"/>
              </a:ext>
            </a:extLst>
          </p:cNvPr>
          <p:cNvSpPr>
            <a:spLocks noGrp="1"/>
          </p:cNvSpPr>
          <p:nvPr>
            <p:ph type="title"/>
          </p:nvPr>
        </p:nvSpPr>
        <p:spPr>
          <a:xfrm>
            <a:off x="5108574" y="385003"/>
            <a:ext cx="6245225" cy="1325563"/>
          </a:xfrm>
          <a:prstGeom prst="rect">
            <a:avLst/>
          </a:prstGeom>
        </p:spPr>
        <p:txBody>
          <a:bodyPr/>
          <a:lstStyle>
            <a:lvl1pPr>
              <a:defRPr>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6">
            <a:extLst>
              <a:ext uri="{FF2B5EF4-FFF2-40B4-BE49-F238E27FC236}">
                <a16:creationId xmlns:a16="http://schemas.microsoft.com/office/drawing/2014/main" xmlns="" id="{DBC3C896-4ACD-5548-AB31-BEC81C6D92C4}"/>
              </a:ext>
            </a:extLst>
          </p:cNvPr>
          <p:cNvSpPr>
            <a:spLocks noGrp="1"/>
          </p:cNvSpPr>
          <p:nvPr>
            <p:ph sz="quarter" idx="10"/>
          </p:nvPr>
        </p:nvSpPr>
        <p:spPr>
          <a:xfrm>
            <a:off x="5108575" y="1849438"/>
            <a:ext cx="6245225" cy="321945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3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8B2C5-A902-A148-A77F-DA0EAD56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97B41B-D1E1-7141-925A-A4C53BA44A93}"/>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4" name="Footer Placeholder 3">
            <a:extLst>
              <a:ext uri="{FF2B5EF4-FFF2-40B4-BE49-F238E27FC236}">
                <a16:creationId xmlns:a16="http://schemas.microsoft.com/office/drawing/2014/main" xmlns="" id="{B61E2800-827C-D240-A0A5-52A3CF1B3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ECEFB30-0419-1E42-B98E-5F16FD2F450F}"/>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31759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3BC523-E179-2848-A1CD-938BFECE856C}"/>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3" name="Footer Placeholder 2">
            <a:extLst>
              <a:ext uri="{FF2B5EF4-FFF2-40B4-BE49-F238E27FC236}">
                <a16:creationId xmlns:a16="http://schemas.microsoft.com/office/drawing/2014/main" xmlns="" id="{CDF09671-C133-1B4F-81D5-A45160AC68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AFEFEC6-0A6C-6A49-8483-3D9A7F19B5DD}"/>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410801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5397F-FFF2-AE4F-B555-0EF9EFD98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7232262-D915-B644-A4A7-FF227C591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CCB12CC-663F-B046-AF64-13777BF0E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FBA3C1-89C2-9F4F-A875-1ECF2E5F2821}"/>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6" name="Footer Placeholder 5">
            <a:extLst>
              <a:ext uri="{FF2B5EF4-FFF2-40B4-BE49-F238E27FC236}">
                <a16:creationId xmlns:a16="http://schemas.microsoft.com/office/drawing/2014/main" xmlns="" id="{CFB3FDC1-37CD-D148-9E6B-1B6A689F2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B1672A-D71D-9F44-A4E4-48A9A54DD936}"/>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244152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45F1D-9240-F44D-ADF4-38ED52FB5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C9E983-C04F-AD40-9FA2-39802D376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F3401B1-A2F1-1A42-BDF2-FD3DD48D0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3DA106-C628-1841-B169-41A01070860D}"/>
              </a:ext>
            </a:extLst>
          </p:cNvPr>
          <p:cNvSpPr>
            <a:spLocks noGrp="1"/>
          </p:cNvSpPr>
          <p:nvPr>
            <p:ph type="dt" sz="half" idx="10"/>
          </p:nvPr>
        </p:nvSpPr>
        <p:spPr/>
        <p:txBody>
          <a:bodyPr/>
          <a:lstStyle/>
          <a:p>
            <a:fld id="{E1E3B4A2-E119-5545-87D4-DF9AF5B5D335}" type="datetimeFigureOut">
              <a:rPr lang="en-US" smtClean="0"/>
              <a:t>9/23/2020</a:t>
            </a:fld>
            <a:endParaRPr lang="en-US"/>
          </a:p>
        </p:txBody>
      </p:sp>
      <p:sp>
        <p:nvSpPr>
          <p:cNvPr id="6" name="Footer Placeholder 5">
            <a:extLst>
              <a:ext uri="{FF2B5EF4-FFF2-40B4-BE49-F238E27FC236}">
                <a16:creationId xmlns:a16="http://schemas.microsoft.com/office/drawing/2014/main" xmlns="" id="{346E131A-8F5C-674A-924F-EAE2FD4B4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951EE4-DDE6-AD42-B1FA-A82D508D8093}"/>
              </a:ext>
            </a:extLst>
          </p:cNvPr>
          <p:cNvSpPr>
            <a:spLocks noGrp="1"/>
          </p:cNvSpPr>
          <p:nvPr>
            <p:ph type="sldNum" sz="quarter" idx="12"/>
          </p:nvPr>
        </p:nvSpPr>
        <p:spPr/>
        <p:txBody>
          <a:bodyPr/>
          <a:lstStyle/>
          <a:p>
            <a:fld id="{BC823687-67F9-0A41-970D-7B903425CB5B}" type="slidenum">
              <a:rPr lang="en-US" smtClean="0"/>
              <a:t>‹#›</a:t>
            </a:fld>
            <a:endParaRPr lang="en-US"/>
          </a:p>
        </p:txBody>
      </p:sp>
    </p:spTree>
    <p:extLst>
      <p:ext uri="{BB962C8B-B14F-4D97-AF65-F5344CB8AC3E}">
        <p14:creationId xmlns:p14="http://schemas.microsoft.com/office/powerpoint/2010/main" val="363045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652C524-4239-0D4B-BB0D-B5F53200F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DE7AD47-27DD-B440-999C-37F296A50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1E17F6-3461-5F49-A31C-EAA04C8C4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3B4A2-E119-5545-87D4-DF9AF5B5D335}" type="datetimeFigureOut">
              <a:rPr lang="en-US" smtClean="0"/>
              <a:t>9/23/2020</a:t>
            </a:fld>
            <a:endParaRPr lang="en-US"/>
          </a:p>
        </p:txBody>
      </p:sp>
      <p:sp>
        <p:nvSpPr>
          <p:cNvPr id="5" name="Footer Placeholder 4">
            <a:extLst>
              <a:ext uri="{FF2B5EF4-FFF2-40B4-BE49-F238E27FC236}">
                <a16:creationId xmlns:a16="http://schemas.microsoft.com/office/drawing/2014/main" xmlns="" id="{95BEE080-F8BF-5D48-A793-167917D5A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071F8A9-3090-4641-AF0C-AA3563D24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23687-67F9-0A41-970D-7B903425CB5B}" type="slidenum">
              <a:rPr lang="en-US" smtClean="0"/>
              <a:t>‹#›</a:t>
            </a:fld>
            <a:endParaRPr lang="en-US"/>
          </a:p>
        </p:txBody>
      </p:sp>
    </p:spTree>
    <p:extLst>
      <p:ext uri="{BB962C8B-B14F-4D97-AF65-F5344CB8AC3E}">
        <p14:creationId xmlns:p14="http://schemas.microsoft.com/office/powerpoint/2010/main" val="175715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0" r:id="rId13"/>
    <p:sldLayoutId id="2147483682" r:id="rId14"/>
    <p:sldLayoutId id="214748372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01295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18" r:id="rId23"/>
    <p:sldLayoutId id="2147483719" r:id="rId24"/>
    <p:sldLayoutId id="2147483720" r:id="rId25"/>
    <p:sldLayoutId id="214748372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F52CC-F3D9-41D4-BCE4-C208E61A3F31}" type="datetimeFigureOut">
              <a:rPr lang="en-US" smtClean="0"/>
              <a:t>9/23/2020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0835154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3" r:id="rId12"/>
    <p:sldLayoutId id="2147483724" r:id="rId13"/>
    <p:sldLayoutId id="2147483726" r:id="rId14"/>
    <p:sldLayoutId id="2147483727" r:id="rId15"/>
    <p:sldLayoutId id="2147483729" r:id="rId16"/>
    <p:sldLayoutId id="2147483730"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xml"/><Relationship Id="rId1" Type="http://schemas.openxmlformats.org/officeDocument/2006/relationships/vmlDrawing" Target="../drawings/vmlDrawing3.vml"/><Relationship Id="rId5" Type="http://schemas.openxmlformats.org/officeDocument/2006/relationships/image" Target="../media/image32.e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vmlDrawing" Target="../drawings/vmlDrawing4.vml"/><Relationship Id="rId5" Type="http://schemas.openxmlformats.org/officeDocument/2006/relationships/image" Target="../media/image32.e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vmlDrawing" Target="../drawings/vmlDrawing5.vml"/><Relationship Id="rId5" Type="http://schemas.openxmlformats.org/officeDocument/2006/relationships/image" Target="../media/image32.e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xml"/><Relationship Id="rId1" Type="http://schemas.openxmlformats.org/officeDocument/2006/relationships/vmlDrawing" Target="../drawings/vmlDrawing6.vml"/><Relationship Id="rId5" Type="http://schemas.openxmlformats.org/officeDocument/2006/relationships/image" Target="../media/image32.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8.xml"/><Relationship Id="rId1" Type="http://schemas.openxmlformats.org/officeDocument/2006/relationships/vmlDrawing" Target="../drawings/vmlDrawing7.vml"/><Relationship Id="rId5" Type="http://schemas.openxmlformats.org/officeDocument/2006/relationships/image" Target="../media/image32.e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8.xml"/><Relationship Id="rId1" Type="http://schemas.openxmlformats.org/officeDocument/2006/relationships/vmlDrawing" Target="../drawings/vmlDrawing8.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6.emf"/><Relationship Id="rId2" Type="http://schemas.openxmlformats.org/officeDocument/2006/relationships/slideLayout" Target="../slideLayouts/slideLayout43.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35.e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8.xml"/><Relationship Id="rId5" Type="http://schemas.openxmlformats.org/officeDocument/2006/relationships/image" Target="../media/image43.sv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56.xml"/><Relationship Id="rId5" Type="http://schemas.openxmlformats.org/officeDocument/2006/relationships/image" Target="../media/image43.sv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source=images&amp;cd=&amp;cad=rja&amp;docid=AMInXvxv_CUm1M&amp;tbnid=APrR1D9s13c4NM:&amp;ved=0CAgQjRwwADgT&amp;url=http://lisadh.squidoo.com/matryoshka-russian-nesting-dolls&amp;ei=IoF4UuKoNeiligKE1YGgDg&amp;psig=AFQjCNFgpSQI8NCoQROFn_SVoTiJQ8DyTA&amp;ust=1383715490965149" TargetMode="External"/><Relationship Id="rId2" Type="http://schemas.openxmlformats.org/officeDocument/2006/relationships/notesSlide" Target="../notesSlides/notesSlide42.xml"/><Relationship Id="rId1" Type="http://schemas.openxmlformats.org/officeDocument/2006/relationships/slideLayout" Target="../slideLayouts/slideLayout55.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55.xml"/><Relationship Id="rId5" Type="http://schemas.openxmlformats.org/officeDocument/2006/relationships/image" Target="../media/image47.jpe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4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8.xml"/><Relationship Id="rId1" Type="http://schemas.openxmlformats.org/officeDocument/2006/relationships/vmlDrawing" Target="../drawings/vmlDrawing10.vml"/><Relationship Id="rId5" Type="http://schemas.openxmlformats.org/officeDocument/2006/relationships/image" Target="../media/image32.emf"/><Relationship Id="rId4" Type="http://schemas.openxmlformats.org/officeDocument/2006/relationships/oleObject" Target="../embeddings/oleObject11.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43.sv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cid:image002.png@01D32D58.8E96DD2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A89F34A-BBE4-2447-A877-DAED2E90242E}"/>
              </a:ext>
            </a:extLst>
          </p:cNvPr>
          <p:cNvSpPr>
            <a:spLocks noGrp="1"/>
          </p:cNvSpPr>
          <p:nvPr>
            <p:ph type="title"/>
          </p:nvPr>
        </p:nvSpPr>
        <p:spPr>
          <a:xfrm>
            <a:off x="5126885" y="2355336"/>
            <a:ext cx="6880631" cy="2510525"/>
          </a:xfrm>
        </p:spPr>
        <p:txBody>
          <a:bodyPr>
            <a:normAutofit/>
          </a:bodyPr>
          <a:lstStyle/>
          <a:p>
            <a:pPr algn="ctr"/>
            <a:r>
              <a:rPr lang="en-US" sz="4800" dirty="0"/>
              <a:t>CEL 5D Instructional Framework &amp; Evaluation Process</a:t>
            </a:r>
          </a:p>
        </p:txBody>
      </p:sp>
      <p:sp>
        <p:nvSpPr>
          <p:cNvPr id="7" name="Title 4">
            <a:extLst>
              <a:ext uri="{FF2B5EF4-FFF2-40B4-BE49-F238E27FC236}">
                <a16:creationId xmlns:a16="http://schemas.microsoft.com/office/drawing/2014/main" xmlns="" id="{078C35A3-4781-A64F-A295-CB0212D2D8E2}"/>
              </a:ext>
            </a:extLst>
          </p:cNvPr>
          <p:cNvSpPr txBox="1">
            <a:spLocks/>
          </p:cNvSpPr>
          <p:nvPr/>
        </p:nvSpPr>
        <p:spPr>
          <a:xfrm>
            <a:off x="5126885" y="222638"/>
            <a:ext cx="6576237" cy="21326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3600" dirty="0">
                <a:solidFill>
                  <a:schemeClr val="bg1"/>
                </a:solidFill>
              </a:rPr>
              <a:t>FWEA and FWPS </a:t>
            </a:r>
          </a:p>
          <a:p>
            <a:pPr algn="ctr"/>
            <a:r>
              <a:rPr lang="en-US" sz="4200" b="1" dirty="0">
                <a:solidFill>
                  <a:schemeClr val="bg1"/>
                </a:solidFill>
              </a:rPr>
              <a:t>Joint Evaluation Training</a:t>
            </a:r>
          </a:p>
        </p:txBody>
      </p:sp>
      <p:sp>
        <p:nvSpPr>
          <p:cNvPr id="8" name="TextBox 7">
            <a:extLst>
              <a:ext uri="{FF2B5EF4-FFF2-40B4-BE49-F238E27FC236}">
                <a16:creationId xmlns:a16="http://schemas.microsoft.com/office/drawing/2014/main" xmlns="" id="{FD7EB17D-7C4B-314B-A230-7C8AE722AA49}"/>
              </a:ext>
            </a:extLst>
          </p:cNvPr>
          <p:cNvSpPr txBox="1"/>
          <p:nvPr/>
        </p:nvSpPr>
        <p:spPr>
          <a:xfrm>
            <a:off x="5611442" y="4888118"/>
            <a:ext cx="5911516" cy="738664"/>
          </a:xfrm>
          <a:prstGeom prst="rect">
            <a:avLst/>
          </a:prstGeom>
          <a:noFill/>
        </p:spPr>
        <p:txBody>
          <a:bodyPr wrap="square" rtlCol="0">
            <a:spAutoFit/>
          </a:bodyPr>
          <a:lstStyle/>
          <a:p>
            <a:pPr algn="ctr"/>
            <a:r>
              <a:rPr lang="en-US" sz="4200" dirty="0">
                <a:solidFill>
                  <a:schemeClr val="bg1"/>
                </a:solidFill>
              </a:rPr>
              <a:t>September, 2020</a:t>
            </a:r>
          </a:p>
        </p:txBody>
      </p:sp>
    </p:spTree>
    <p:extLst>
      <p:ext uri="{BB962C8B-B14F-4D97-AF65-F5344CB8AC3E}">
        <p14:creationId xmlns:p14="http://schemas.microsoft.com/office/powerpoint/2010/main" val="252364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5279408" cy="1128068"/>
          </a:xfrm>
        </p:spPr>
        <p:txBody>
          <a:bodyPr anchor="ctr">
            <a:normAutofit/>
          </a:bodyPr>
          <a:lstStyle/>
          <a:p>
            <a:r>
              <a:rPr lang="en-US" sz="2800"/>
              <a:t>The 5D+ Teacher Evaluation Rubric is guided by a </a:t>
            </a:r>
            <a:r>
              <a:rPr lang="en-US" sz="2800" b="1"/>
              <a:t>Theory of Action</a:t>
            </a:r>
          </a:p>
        </p:txBody>
      </p:sp>
      <p:grpSp>
        <p:nvGrpSpPr>
          <p:cNvPr id="16" name="Group 15">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5278066" cy="3979585"/>
          </a:xfrm>
        </p:spPr>
        <p:txBody>
          <a:bodyPr anchor="ctr">
            <a:normAutofit/>
          </a:bodyPr>
          <a:lstStyle/>
          <a:p>
            <a:pPr marL="398463" lvl="0" indent="-398463">
              <a:spcBef>
                <a:spcPct val="0"/>
              </a:spcBef>
              <a:spcAft>
                <a:spcPts val="1200"/>
              </a:spcAft>
              <a:buFont typeface="+mj-l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Improvement of the </a:t>
            </a:r>
            <a:r>
              <a:rPr lang="en-US" sz="2000" b="1" dirty="0">
                <a:latin typeface="Tahoma" panose="020B0604030504040204" pitchFamily="34" charset="0"/>
                <a:ea typeface="Tahoma" panose="020B0604030504040204" pitchFamily="34" charset="0"/>
                <a:cs typeface="Tahoma" panose="020B0604030504040204" pitchFamily="34" charset="0"/>
              </a:rPr>
              <a:t>instructional core </a:t>
            </a:r>
            <a:r>
              <a:rPr lang="en-US" sz="2000" dirty="0">
                <a:latin typeface="Tahoma" panose="020B0604030504040204" pitchFamily="34" charset="0"/>
                <a:ea typeface="Tahoma" panose="020B0604030504040204" pitchFamily="34" charset="0"/>
                <a:cs typeface="Tahoma" panose="020B0604030504040204" pitchFamily="34" charset="0"/>
              </a:rPr>
              <a:t>is the key variable in student achievement.</a:t>
            </a:r>
          </a:p>
          <a:p>
            <a:pPr marL="398463" lvl="0" indent="-398463">
              <a:spcBef>
                <a:spcPct val="0"/>
              </a:spcBef>
              <a:spcAft>
                <a:spcPts val="1200"/>
              </a:spcAft>
              <a:buFont typeface="+mj-l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Collaborative adult learning is the vehicle.  </a:t>
            </a:r>
          </a:p>
          <a:p>
            <a:pPr marL="398463" lvl="0" indent="-398463">
              <a:spcBef>
                <a:spcPct val="0"/>
              </a:spcBef>
              <a:spcAft>
                <a:spcPts val="1200"/>
              </a:spcAft>
              <a:buFont typeface="+mj-l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This is done </a:t>
            </a:r>
            <a:r>
              <a:rPr lang="en-US" sz="2000" u="sng" dirty="0">
                <a:latin typeface="Tahoma" panose="020B0604030504040204" pitchFamily="34" charset="0"/>
                <a:ea typeface="Tahoma" panose="020B0604030504040204" pitchFamily="34" charset="0"/>
                <a:cs typeface="Tahoma" panose="020B0604030504040204" pitchFamily="34" charset="0"/>
              </a:rPr>
              <a:t>with and through </a:t>
            </a:r>
            <a:r>
              <a:rPr lang="en-US" sz="2000" dirty="0">
                <a:latin typeface="Tahoma" panose="020B0604030504040204" pitchFamily="34" charset="0"/>
                <a:ea typeface="Tahoma" panose="020B0604030504040204" pitchFamily="34" charset="0"/>
                <a:cs typeface="Tahoma" panose="020B0604030504040204" pitchFamily="34" charset="0"/>
              </a:rPr>
              <a:t>people. </a:t>
            </a:r>
          </a:p>
          <a:p>
            <a:pPr marL="398463" lvl="0" indent="-398463">
              <a:spcBef>
                <a:spcPct val="0"/>
              </a:spcBef>
              <a:spcAft>
                <a:spcPts val="1200"/>
              </a:spcAft>
              <a:buFont typeface="+mj-l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The work is </a:t>
            </a:r>
            <a:r>
              <a:rPr lang="en-US" sz="2000" b="1" dirty="0">
                <a:latin typeface="Tahoma" panose="020B0604030504040204" pitchFamily="34" charset="0"/>
                <a:ea typeface="Tahoma" panose="020B0604030504040204" pitchFamily="34" charset="0"/>
                <a:cs typeface="Tahoma" panose="020B0604030504040204" pitchFamily="34" charset="0"/>
              </a:rPr>
              <a:t>about the practice</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u="sng" dirty="0">
                <a:latin typeface="Tahoma" panose="020B0604030504040204" pitchFamily="34" charset="0"/>
                <a:ea typeface="Tahoma" panose="020B0604030504040204" pitchFamily="34" charset="0"/>
                <a:cs typeface="Tahoma" panose="020B0604030504040204" pitchFamily="34" charset="0"/>
              </a:rPr>
              <a:t>NOT</a:t>
            </a:r>
            <a:r>
              <a:rPr lang="en-US" sz="2000" dirty="0">
                <a:latin typeface="Tahoma" panose="020B0604030504040204" pitchFamily="34" charset="0"/>
                <a:ea typeface="Tahoma" panose="020B0604030504040204" pitchFamily="34" charset="0"/>
                <a:cs typeface="Tahoma" panose="020B0604030504040204" pitchFamily="34" charset="0"/>
              </a:rPr>
              <a:t> the person.</a:t>
            </a:r>
          </a:p>
          <a:p>
            <a:pPr marL="398463" lvl="0" indent="-398463">
              <a:spcBef>
                <a:spcPct val="0"/>
              </a:spcBef>
              <a:spcAft>
                <a:spcPts val="1200"/>
              </a:spcAft>
              <a:buFont typeface="+mj-l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We are responsible and accountable to each other, </a:t>
            </a:r>
            <a:r>
              <a:rPr lang="en-US" sz="2000" b="1" u="sng" dirty="0">
                <a:latin typeface="Tahoma" panose="020B0604030504040204" pitchFamily="34" charset="0"/>
                <a:ea typeface="Tahoma" panose="020B0604030504040204" pitchFamily="34" charset="0"/>
                <a:cs typeface="Tahoma" panose="020B0604030504040204" pitchFamily="34" charset="0"/>
              </a:rPr>
              <a:t>and for student achievement</a:t>
            </a:r>
            <a:r>
              <a:rPr lang="en-US" sz="2000" dirty="0">
                <a:latin typeface="Tahoma" panose="020B0604030504040204" pitchFamily="34" charset="0"/>
                <a:ea typeface="Tahoma" panose="020B0604030504040204" pitchFamily="34" charset="0"/>
                <a:cs typeface="Tahoma" panose="020B0604030504040204" pitchFamily="34" charset="0"/>
              </a:rPr>
              <a:t>.</a:t>
            </a:r>
          </a:p>
          <a:p>
            <a:pPr marL="0" indent="0">
              <a:spcBef>
                <a:spcPts val="0"/>
              </a:spcBef>
              <a:spcAft>
                <a:spcPts val="600"/>
              </a:spcAft>
              <a:buClr>
                <a:srgbClr val="819E47"/>
              </a:buClr>
              <a:buNone/>
              <a:defRPr/>
            </a:pPr>
            <a:endParaRPr lang="en-US" sz="2000" dirty="0"/>
          </a:p>
        </p:txBody>
      </p:sp>
      <p:sp>
        <p:nvSpPr>
          <p:cNvPr id="22" name="Rectangle 21">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90FA06EE-A658-4644-BE3C-14FB08D6E06B}"/>
              </a:ext>
            </a:extLst>
          </p:cNvPr>
          <p:cNvPicPr>
            <a:picLocks noChangeAspect="1"/>
          </p:cNvPicPr>
          <p:nvPr/>
        </p:nvPicPr>
        <p:blipFill rotWithShape="1">
          <a:blip r:embed="rId3"/>
          <a:srcRect r="4" b="9802"/>
          <a:stretch/>
        </p:blipFill>
        <p:spPr>
          <a:xfrm>
            <a:off x="7083423" y="581892"/>
            <a:ext cx="4397433" cy="2518756"/>
          </a:xfrm>
          <a:prstGeom prst="rect">
            <a:avLst/>
          </a:prstGeom>
        </p:spPr>
      </p:pic>
      <p:sp>
        <p:nvSpPr>
          <p:cNvPr id="4" name="Slide Number Placeholder 3"/>
          <p:cNvSpPr>
            <a:spLocks noGrp="1"/>
          </p:cNvSpPr>
          <p:nvPr>
            <p:ph type="sldNum" sz="quarter" idx="12"/>
          </p:nvPr>
        </p:nvSpPr>
        <p:spPr>
          <a:xfrm>
            <a:off x="9385070" y="6492240"/>
            <a:ext cx="1055716" cy="365125"/>
          </a:xfrm>
        </p:spPr>
        <p:txBody>
          <a:bodyPr>
            <a:normAutofit/>
          </a:bodyPr>
          <a:lstStyle/>
          <a:p>
            <a:pPr>
              <a:spcAft>
                <a:spcPts val="600"/>
              </a:spcAft>
            </a:pPr>
            <a:fld id="{47ABDA2C-FE79-A54C-A859-268425909785}" type="slidenum">
              <a:rPr lang="en-US" smtClean="0"/>
              <a:pPr>
                <a:spcAft>
                  <a:spcPts val="600"/>
                </a:spcAft>
              </a:pPr>
              <a:t>10</a:t>
            </a:fld>
            <a:endParaRPr lang="en-US"/>
          </a:p>
        </p:txBody>
      </p:sp>
      <p:sp>
        <p:nvSpPr>
          <p:cNvPr id="26" name="Rectangle 25">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BD03189B-3DE1-4CA6-AE6A-8A6BFFB4E025}"/>
              </a:ext>
            </a:extLst>
          </p:cNvPr>
          <p:cNvPicPr>
            <a:picLocks noChangeAspect="1"/>
          </p:cNvPicPr>
          <p:nvPr/>
        </p:nvPicPr>
        <p:blipFill rotWithShape="1">
          <a:blip r:embed="rId4"/>
          <a:srcRect r="5763" b="1"/>
          <a:stretch/>
        </p:blipFill>
        <p:spPr>
          <a:xfrm>
            <a:off x="7083423" y="3707894"/>
            <a:ext cx="4395569" cy="2518756"/>
          </a:xfrm>
          <a:prstGeom prst="rect">
            <a:avLst/>
          </a:prstGeom>
        </p:spPr>
      </p:pic>
      <p:cxnSp>
        <p:nvCxnSpPr>
          <p:cNvPr id="11" name="Straight Arrow Connector 10">
            <a:extLst>
              <a:ext uri="{FF2B5EF4-FFF2-40B4-BE49-F238E27FC236}">
                <a16:creationId xmlns:a16="http://schemas.microsoft.com/office/drawing/2014/main" xmlns="" id="{8D6CC85A-15E2-4F48-924F-60DF0A72DB84}"/>
              </a:ext>
            </a:extLst>
          </p:cNvPr>
          <p:cNvCxnSpPr>
            <a:cxnSpLocks/>
          </p:cNvCxnSpPr>
          <p:nvPr/>
        </p:nvCxnSpPr>
        <p:spPr>
          <a:xfrm>
            <a:off x="5659238" y="2727910"/>
            <a:ext cx="1619748" cy="12194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53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13" y="297101"/>
            <a:ext cx="10924587" cy="902666"/>
          </a:xfrm>
        </p:spPr>
        <p:txBody>
          <a:bodyPr>
            <a:normAutofit/>
          </a:bodyPr>
          <a:lstStyle/>
          <a:p>
            <a:r>
              <a:rPr lang="en-US" dirty="0"/>
              <a:t>The 5D+ Teacher Evaluation Rubric </a:t>
            </a:r>
          </a:p>
        </p:txBody>
      </p:sp>
      <p:sp>
        <p:nvSpPr>
          <p:cNvPr id="3" name="Content Placeholder 2"/>
          <p:cNvSpPr>
            <a:spLocks noGrp="1"/>
          </p:cNvSpPr>
          <p:nvPr>
            <p:ph idx="1"/>
          </p:nvPr>
        </p:nvSpPr>
        <p:spPr>
          <a:xfrm>
            <a:off x="6255944" y="1259529"/>
            <a:ext cx="5694630" cy="4010582"/>
          </a:xfrm>
        </p:spPr>
        <p:txBody>
          <a:bodyPr>
            <a:normAutofit fontScale="77500" lnSpcReduction="20000"/>
          </a:bodyPr>
          <a:lstStyle/>
          <a:p>
            <a:pPr marL="171450" indent="-171450">
              <a:lnSpc>
                <a:spcPct val="120000"/>
              </a:lnSpc>
              <a:spcBef>
                <a:spcPts val="0"/>
              </a:spcBef>
              <a:spcAft>
                <a:spcPts val="600"/>
              </a:spcAft>
              <a:buClr>
                <a:srgbClr val="819E47"/>
              </a:buClr>
              <a:defRPr/>
            </a:pPr>
            <a:r>
              <a:rPr lang="en-US" dirty="0">
                <a:solidFill>
                  <a:srgbClr val="000000"/>
                </a:solidFill>
              </a:rPr>
              <a:t>Shared and common vision of high quality teaching.</a:t>
            </a:r>
          </a:p>
          <a:p>
            <a:pPr marL="171450" indent="-171450">
              <a:lnSpc>
                <a:spcPct val="120000"/>
              </a:lnSpc>
              <a:spcBef>
                <a:spcPts val="0"/>
              </a:spcBef>
              <a:spcAft>
                <a:spcPts val="600"/>
              </a:spcAft>
              <a:buClr>
                <a:srgbClr val="819E47"/>
              </a:buClr>
              <a:defRPr/>
            </a:pPr>
            <a:r>
              <a:rPr lang="en-US" dirty="0">
                <a:solidFill>
                  <a:srgbClr val="000000"/>
                </a:solidFill>
              </a:rPr>
              <a:t>Inquiry-based growth model, not a checklist.</a:t>
            </a:r>
          </a:p>
          <a:p>
            <a:pPr marL="171450" indent="-171450">
              <a:lnSpc>
                <a:spcPct val="120000"/>
              </a:lnSpc>
              <a:spcBef>
                <a:spcPts val="0"/>
              </a:spcBef>
              <a:spcAft>
                <a:spcPts val="600"/>
              </a:spcAft>
              <a:buClr>
                <a:srgbClr val="819E47"/>
              </a:buClr>
              <a:defRPr/>
            </a:pPr>
            <a:r>
              <a:rPr lang="en-US" dirty="0">
                <a:solidFill>
                  <a:srgbClr val="000000"/>
                </a:solidFill>
              </a:rPr>
              <a:t>Joins instructional leaders and teachers in co-learning.</a:t>
            </a:r>
          </a:p>
          <a:p>
            <a:pPr marL="171450" indent="-171450">
              <a:lnSpc>
                <a:spcPct val="120000"/>
              </a:lnSpc>
              <a:spcBef>
                <a:spcPts val="0"/>
              </a:spcBef>
              <a:spcAft>
                <a:spcPts val="600"/>
              </a:spcAft>
              <a:buClr>
                <a:srgbClr val="819E47"/>
              </a:buClr>
              <a:defRPr/>
            </a:pPr>
            <a:r>
              <a:rPr lang="en-US" dirty="0">
                <a:solidFill>
                  <a:srgbClr val="000000"/>
                </a:solidFill>
              </a:rPr>
              <a:t>Accessible and actionable.</a:t>
            </a:r>
          </a:p>
          <a:p>
            <a:pPr marL="171450" indent="-171450">
              <a:lnSpc>
                <a:spcPct val="120000"/>
              </a:lnSpc>
              <a:spcBef>
                <a:spcPts val="0"/>
              </a:spcBef>
              <a:spcAft>
                <a:spcPts val="600"/>
              </a:spcAft>
              <a:buClr>
                <a:srgbClr val="819E47"/>
              </a:buClr>
              <a:defRPr/>
            </a:pPr>
            <a:r>
              <a:rPr lang="en-US" dirty="0">
                <a:solidFill>
                  <a:srgbClr val="000000"/>
                </a:solidFill>
              </a:rPr>
              <a:t>Equity is embedded in each dimension.</a:t>
            </a:r>
          </a:p>
          <a:p>
            <a:pPr marL="171450" indent="-171450">
              <a:lnSpc>
                <a:spcPct val="120000"/>
              </a:lnSpc>
              <a:spcBef>
                <a:spcPts val="0"/>
              </a:spcBef>
              <a:spcAft>
                <a:spcPts val="600"/>
              </a:spcAft>
              <a:buClr>
                <a:srgbClr val="819E47"/>
              </a:buClr>
              <a:defRPr/>
            </a:pPr>
            <a:r>
              <a:rPr lang="en-US" dirty="0">
                <a:solidFill>
                  <a:srgbClr val="000000"/>
                </a:solidFill>
              </a:rPr>
              <a:t>Anchors classroom observations and continuous conversation about teaching and learning.</a:t>
            </a:r>
          </a:p>
          <a:p>
            <a:pPr marL="45720" indent="0">
              <a:buNone/>
            </a:pPr>
            <a:endParaRPr lang="en-US" dirty="0"/>
          </a:p>
        </p:txBody>
      </p:sp>
      <p:sp>
        <p:nvSpPr>
          <p:cNvPr id="4" name="Slide Number Placeholder 3"/>
          <p:cNvSpPr>
            <a:spLocks noGrp="1"/>
          </p:cNvSpPr>
          <p:nvPr>
            <p:ph type="sldNum" sz="quarter" idx="12"/>
          </p:nvPr>
        </p:nvSpPr>
        <p:spPr/>
        <p:txBody>
          <a:bodyPr/>
          <a:lstStyle/>
          <a:p>
            <a:fld id="{47ABDA2C-FE79-A54C-A859-268425909785}" type="slidenum">
              <a:rPr lang="en-US" smtClean="0"/>
              <a:pPr/>
              <a:t>11</a:t>
            </a:fld>
            <a:endParaRPr lang="en-US"/>
          </a:p>
        </p:txBody>
      </p:sp>
      <p:pic>
        <p:nvPicPr>
          <p:cNvPr id="8" name="Picture 7" descr="A close up of a logo&#10;&#10;Description automatically generated">
            <a:extLst>
              <a:ext uri="{FF2B5EF4-FFF2-40B4-BE49-F238E27FC236}">
                <a16:creationId xmlns:a16="http://schemas.microsoft.com/office/drawing/2014/main" xmlns="" id="{EAB9E162-9602-8C43-8E33-5C36E856B7FB}"/>
              </a:ext>
            </a:extLst>
          </p:cNvPr>
          <p:cNvPicPr>
            <a:picLocks noChangeAspect="1"/>
          </p:cNvPicPr>
          <p:nvPr/>
        </p:nvPicPr>
        <p:blipFill>
          <a:blip r:embed="rId3"/>
          <a:stretch>
            <a:fillRect/>
          </a:stretch>
        </p:blipFill>
        <p:spPr>
          <a:xfrm>
            <a:off x="-26505" y="5968228"/>
            <a:ext cx="12284765" cy="902665"/>
          </a:xfrm>
          <a:prstGeom prst="rect">
            <a:avLst/>
          </a:prstGeom>
        </p:spPr>
      </p:pic>
      <p:pic>
        <p:nvPicPr>
          <p:cNvPr id="7" name="Picture 6">
            <a:extLst>
              <a:ext uri="{FF2B5EF4-FFF2-40B4-BE49-F238E27FC236}">
                <a16:creationId xmlns:a16="http://schemas.microsoft.com/office/drawing/2014/main" xmlns="" id="{90FA06EE-A658-4644-BE3C-14FB08D6E06B}"/>
              </a:ext>
            </a:extLst>
          </p:cNvPr>
          <p:cNvPicPr>
            <a:picLocks noChangeAspect="1"/>
          </p:cNvPicPr>
          <p:nvPr/>
        </p:nvPicPr>
        <p:blipFill>
          <a:blip r:embed="rId4"/>
          <a:stretch>
            <a:fillRect/>
          </a:stretch>
        </p:blipFill>
        <p:spPr>
          <a:xfrm>
            <a:off x="492249" y="1431545"/>
            <a:ext cx="5544146" cy="3518851"/>
          </a:xfrm>
          <a:prstGeom prst="rect">
            <a:avLst/>
          </a:prstGeom>
          <a:ln>
            <a:solidFill>
              <a:schemeClr val="accent1"/>
            </a:solidFill>
          </a:ln>
        </p:spPr>
      </p:pic>
    </p:spTree>
    <p:extLst>
      <p:ext uri="{BB962C8B-B14F-4D97-AF65-F5344CB8AC3E}">
        <p14:creationId xmlns:p14="http://schemas.microsoft.com/office/powerpoint/2010/main" val="170204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324" y="127436"/>
            <a:ext cx="8515351" cy="1325563"/>
          </a:xfrm>
        </p:spPr>
        <p:txBody>
          <a:bodyPr>
            <a:normAutofit/>
          </a:bodyPr>
          <a:lstStyle/>
          <a:p>
            <a:r>
              <a:rPr lang="en-US" sz="2400" dirty="0"/>
              <a:t>5D+ Rubric for Instructional Growth and Teacher Evaluation: Format</a:t>
            </a:r>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12</a:t>
            </a:fld>
            <a:endParaRPr lang="en-US" sz="1100">
              <a:solidFill>
                <a:prstClr val="white"/>
              </a:solidFill>
              <a:latin typeface="Arial"/>
            </a:endParaRPr>
          </a:p>
        </p:txBody>
      </p:sp>
      <p:grpSp>
        <p:nvGrpSpPr>
          <p:cNvPr id="9" name="Group 8"/>
          <p:cNvGrpSpPr/>
          <p:nvPr/>
        </p:nvGrpSpPr>
        <p:grpSpPr>
          <a:xfrm>
            <a:off x="2026920" y="1170556"/>
            <a:ext cx="8138160" cy="4718765"/>
            <a:chOff x="502920" y="1342831"/>
            <a:chExt cx="8138160" cy="471876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1342831"/>
              <a:ext cx="8138160" cy="4718765"/>
            </a:xfrm>
            <a:prstGeom prst="rect">
              <a:avLst/>
            </a:prstGeom>
          </p:spPr>
        </p:pic>
        <p:cxnSp>
          <p:nvCxnSpPr>
            <p:cNvPr id="8" name="Straight Connector 7"/>
            <p:cNvCxnSpPr/>
            <p:nvPr/>
          </p:nvCxnSpPr>
          <p:spPr>
            <a:xfrm>
              <a:off x="569167" y="6039013"/>
              <a:ext cx="8005666"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2584580" y="1177993"/>
            <a:ext cx="7504923" cy="400110"/>
          </a:xfrm>
          <a:prstGeom prst="rect">
            <a:avLst/>
          </a:prstGeom>
          <a:solidFill>
            <a:srgbClr val="E37F1C"/>
          </a:solidFill>
        </p:spPr>
        <p:txBody>
          <a:bodyPr wrap="square" rtlCol="0">
            <a:spAutoFit/>
          </a:bodyPr>
          <a:lstStyle/>
          <a:p>
            <a:pPr defTabSz="457200">
              <a:defRPr/>
            </a:pPr>
            <a:r>
              <a:rPr lang="en-US" sz="2000" b="1" dirty="0">
                <a:solidFill>
                  <a:prstClr val="white"/>
                </a:solidFill>
                <a:latin typeface="Arial"/>
              </a:rPr>
              <a:t>Classroom Environment &amp; Culture</a:t>
            </a:r>
          </a:p>
        </p:txBody>
      </p:sp>
      <p:grpSp>
        <p:nvGrpSpPr>
          <p:cNvPr id="10" name="Group 9"/>
          <p:cNvGrpSpPr/>
          <p:nvPr/>
        </p:nvGrpSpPr>
        <p:grpSpPr>
          <a:xfrm>
            <a:off x="2362200" y="1589983"/>
            <a:ext cx="2133600" cy="1143000"/>
            <a:chOff x="838200" y="1219200"/>
            <a:chExt cx="2133600" cy="1143000"/>
          </a:xfrm>
          <a:effectLst>
            <a:outerShdw blurRad="63500" sx="102000" sy="102000" algn="ctr" rotWithShape="0">
              <a:prstClr val="black">
                <a:alpha val="40000"/>
              </a:prstClr>
            </a:outerShdw>
          </a:effectLst>
        </p:grpSpPr>
        <p:sp>
          <p:nvSpPr>
            <p:cNvPr id="11" name="TextBox 10"/>
            <p:cNvSpPr txBox="1"/>
            <p:nvPr/>
          </p:nvSpPr>
          <p:spPr>
            <a:xfrm>
              <a:off x="838200" y="1900535"/>
              <a:ext cx="2133600" cy="461665"/>
            </a:xfrm>
            <a:prstGeom prst="rect">
              <a:avLst/>
            </a:prstGeom>
            <a:solidFill>
              <a:schemeClr val="accent4">
                <a:lumMod val="75000"/>
              </a:schemeClr>
            </a:solidFill>
          </p:spPr>
          <p:txBody>
            <a:bodyPr wrap="square" rtlCol="0">
              <a:spAutoFit/>
            </a:bodyPr>
            <a:lstStyle/>
            <a:p>
              <a:pPr algn="ctr" defTabSz="457200">
                <a:defRPr/>
              </a:pPr>
              <a:r>
                <a:rPr lang="en-US" sz="2400" dirty="0">
                  <a:solidFill>
                    <a:prstClr val="white"/>
                  </a:solidFill>
                  <a:latin typeface="Verdana"/>
                  <a:cs typeface="Verdana"/>
                </a:rPr>
                <a:t>Dimension</a:t>
              </a:r>
            </a:p>
          </p:txBody>
        </p:sp>
        <p:sp>
          <p:nvSpPr>
            <p:cNvPr id="12" name="TextBox 11"/>
            <p:cNvSpPr txBox="1"/>
            <p:nvPr/>
          </p:nvSpPr>
          <p:spPr>
            <a:xfrm>
              <a:off x="1524000" y="1219200"/>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grpSp>
      <p:pic>
        <p:nvPicPr>
          <p:cNvPr id="13" name="Picture 12" descr="A close up of a logo&#10;&#10;Description automatically generated">
            <a:extLst>
              <a:ext uri="{FF2B5EF4-FFF2-40B4-BE49-F238E27FC236}">
                <a16:creationId xmlns:a16="http://schemas.microsoft.com/office/drawing/2014/main" xmlns="" id="{83EB45D1-0E47-6741-B469-645DDF26E8B8}"/>
              </a:ext>
            </a:extLst>
          </p:cNvPr>
          <p:cNvPicPr>
            <a:picLocks noChangeAspect="1"/>
          </p:cNvPicPr>
          <p:nvPr/>
        </p:nvPicPr>
        <p:blipFill>
          <a:blip r:embed="rId4"/>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41561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094" y="183901"/>
            <a:ext cx="8561731" cy="1096824"/>
          </a:xfrm>
        </p:spPr>
        <p:txBody>
          <a:bodyPr>
            <a:normAutofit/>
          </a:bodyPr>
          <a:lstStyle/>
          <a:p>
            <a:r>
              <a:rPr lang="en-US" sz="2400" dirty="0"/>
              <a:t>5D+ Rubric for Instructional Growth and Teacher Evaluation: Format</a:t>
            </a:r>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13</a:t>
            </a:fld>
            <a:endParaRPr lang="en-US" sz="1100">
              <a:solidFill>
                <a:prstClr val="white"/>
              </a:solidFill>
              <a:latin typeface="Arial"/>
            </a:endParaRPr>
          </a:p>
        </p:txBody>
      </p:sp>
      <p:grpSp>
        <p:nvGrpSpPr>
          <p:cNvPr id="9" name="Group 8"/>
          <p:cNvGrpSpPr/>
          <p:nvPr/>
        </p:nvGrpSpPr>
        <p:grpSpPr>
          <a:xfrm>
            <a:off x="2026920" y="1038036"/>
            <a:ext cx="8138160" cy="4718765"/>
            <a:chOff x="502920" y="1329579"/>
            <a:chExt cx="8138160" cy="471876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1329579"/>
              <a:ext cx="8138160" cy="4718765"/>
            </a:xfrm>
            <a:prstGeom prst="rect">
              <a:avLst/>
            </a:prstGeom>
          </p:spPr>
        </p:pic>
        <p:cxnSp>
          <p:nvCxnSpPr>
            <p:cNvPr id="8" name="Straight Connector 7"/>
            <p:cNvCxnSpPr/>
            <p:nvPr/>
          </p:nvCxnSpPr>
          <p:spPr>
            <a:xfrm>
              <a:off x="569167" y="6039013"/>
              <a:ext cx="8005666"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2576182" y="2587838"/>
            <a:ext cx="7522651" cy="400110"/>
          </a:xfrm>
          <a:prstGeom prst="rect">
            <a:avLst/>
          </a:prstGeom>
          <a:solidFill>
            <a:srgbClr val="E37F1C"/>
          </a:solidFill>
        </p:spPr>
        <p:txBody>
          <a:bodyPr wrap="square" rtlCol="0">
            <a:spAutoFit/>
          </a:bodyPr>
          <a:lstStyle/>
          <a:p>
            <a:pPr defTabSz="457200">
              <a:defRPr/>
            </a:pPr>
            <a:r>
              <a:rPr lang="en-US" sz="2000" b="1" dirty="0">
                <a:solidFill>
                  <a:prstClr val="white"/>
                </a:solidFill>
                <a:latin typeface="Arial"/>
              </a:rPr>
              <a:t>Learning Routines</a:t>
            </a:r>
          </a:p>
        </p:txBody>
      </p:sp>
      <p:grpSp>
        <p:nvGrpSpPr>
          <p:cNvPr id="10" name="Group 9"/>
          <p:cNvGrpSpPr/>
          <p:nvPr/>
        </p:nvGrpSpPr>
        <p:grpSpPr>
          <a:xfrm>
            <a:off x="2678886" y="3000202"/>
            <a:ext cx="1983438" cy="1143000"/>
            <a:chOff x="838200" y="1219200"/>
            <a:chExt cx="2133600" cy="1143000"/>
          </a:xfrm>
          <a:effectLst>
            <a:outerShdw blurRad="63500" sx="102000" sy="102000" algn="ctr" rotWithShape="0">
              <a:prstClr val="black">
                <a:alpha val="40000"/>
              </a:prstClr>
            </a:outerShdw>
          </a:effectLst>
        </p:grpSpPr>
        <p:sp>
          <p:nvSpPr>
            <p:cNvPr id="11" name="TextBox 10"/>
            <p:cNvSpPr txBox="1"/>
            <p:nvPr/>
          </p:nvSpPr>
          <p:spPr>
            <a:xfrm>
              <a:off x="838200" y="1900535"/>
              <a:ext cx="2133600" cy="461665"/>
            </a:xfrm>
            <a:prstGeom prst="rect">
              <a:avLst/>
            </a:prstGeom>
            <a:solidFill>
              <a:schemeClr val="accent4">
                <a:lumMod val="75000"/>
              </a:schemeClr>
            </a:solidFill>
          </p:spPr>
          <p:txBody>
            <a:bodyPr wrap="square" rtlCol="0">
              <a:spAutoFit/>
            </a:bodyPr>
            <a:lstStyle/>
            <a:p>
              <a:pPr algn="ctr" defTabSz="457200">
                <a:defRPr/>
              </a:pPr>
              <a:r>
                <a:rPr lang="en-US" sz="2400" dirty="0">
                  <a:solidFill>
                    <a:prstClr val="white"/>
                  </a:solidFill>
                  <a:latin typeface="Verdana"/>
                  <a:cs typeface="Verdana"/>
                </a:rPr>
                <a:t>Indicator</a:t>
              </a:r>
            </a:p>
          </p:txBody>
        </p:sp>
        <p:sp>
          <p:nvSpPr>
            <p:cNvPr id="12" name="TextBox 11"/>
            <p:cNvSpPr txBox="1"/>
            <p:nvPr/>
          </p:nvSpPr>
          <p:spPr>
            <a:xfrm>
              <a:off x="1524000" y="1219200"/>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grpSp>
      <p:pic>
        <p:nvPicPr>
          <p:cNvPr id="13" name="Picture 12" descr="A close up of a logo&#10;&#10;Description automatically generated">
            <a:extLst>
              <a:ext uri="{FF2B5EF4-FFF2-40B4-BE49-F238E27FC236}">
                <a16:creationId xmlns:a16="http://schemas.microsoft.com/office/drawing/2014/main" xmlns="" id="{DEE19360-D42C-A747-BAEB-CDBC6C7D1B61}"/>
              </a:ext>
            </a:extLst>
          </p:cNvPr>
          <p:cNvPicPr>
            <a:picLocks noChangeAspect="1"/>
          </p:cNvPicPr>
          <p:nvPr/>
        </p:nvPicPr>
        <p:blipFill>
          <a:blip r:embed="rId4"/>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42447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830" y="61029"/>
            <a:ext cx="8462340" cy="1325563"/>
          </a:xfrm>
        </p:spPr>
        <p:txBody>
          <a:bodyPr>
            <a:normAutofit/>
          </a:bodyPr>
          <a:lstStyle/>
          <a:p>
            <a:r>
              <a:rPr lang="en-US" sz="2400" dirty="0"/>
              <a:t>5D+ Rubric for Instructional Growth and Teacher Evaluation: Format</a:t>
            </a:r>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14</a:t>
            </a:fld>
            <a:endParaRPr lang="en-US" sz="1100">
              <a:solidFill>
                <a:prstClr val="white"/>
              </a:solidFill>
              <a:latin typeface="Arial"/>
            </a:endParaRPr>
          </a:p>
        </p:txBody>
      </p:sp>
      <p:grpSp>
        <p:nvGrpSpPr>
          <p:cNvPr id="9" name="Group 8"/>
          <p:cNvGrpSpPr/>
          <p:nvPr/>
        </p:nvGrpSpPr>
        <p:grpSpPr>
          <a:xfrm>
            <a:off x="1960660" y="1104296"/>
            <a:ext cx="8138160" cy="4718765"/>
            <a:chOff x="502920" y="1329579"/>
            <a:chExt cx="8138160" cy="471876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1329579"/>
              <a:ext cx="8138160" cy="4718765"/>
            </a:xfrm>
            <a:prstGeom prst="rect">
              <a:avLst/>
            </a:prstGeom>
          </p:spPr>
        </p:pic>
        <p:cxnSp>
          <p:nvCxnSpPr>
            <p:cNvPr id="8" name="Straight Connector 7"/>
            <p:cNvCxnSpPr/>
            <p:nvPr/>
          </p:nvCxnSpPr>
          <p:spPr>
            <a:xfrm>
              <a:off x="569167" y="6039013"/>
              <a:ext cx="8005666"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1796149" y="2979832"/>
            <a:ext cx="762000" cy="707886"/>
          </a:xfrm>
          <a:prstGeom prst="rect">
            <a:avLst/>
          </a:prstGeom>
          <a:solidFill>
            <a:srgbClr val="E37F1C"/>
          </a:solidFill>
          <a:ln>
            <a:solidFill>
              <a:schemeClr val="bg1"/>
            </a:solidFill>
          </a:ln>
        </p:spPr>
        <p:txBody>
          <a:bodyPr wrap="square" rtlCol="0">
            <a:spAutoFit/>
          </a:bodyPr>
          <a:lstStyle/>
          <a:p>
            <a:pPr algn="ctr" defTabSz="457200">
              <a:defRPr/>
            </a:pPr>
            <a:r>
              <a:rPr lang="en-US" sz="2000" b="1" dirty="0">
                <a:solidFill>
                  <a:prstClr val="white"/>
                </a:solidFill>
                <a:latin typeface="Arial"/>
              </a:rPr>
              <a:t>CEC 2</a:t>
            </a:r>
          </a:p>
        </p:txBody>
      </p:sp>
      <p:grpSp>
        <p:nvGrpSpPr>
          <p:cNvPr id="5" name="Group 4"/>
          <p:cNvGrpSpPr/>
          <p:nvPr/>
        </p:nvGrpSpPr>
        <p:grpSpPr>
          <a:xfrm>
            <a:off x="2696738" y="2907395"/>
            <a:ext cx="3754869" cy="735903"/>
            <a:chOff x="1172737" y="1761748"/>
            <a:chExt cx="3754869" cy="735903"/>
          </a:xfrm>
        </p:grpSpPr>
        <p:sp>
          <p:nvSpPr>
            <p:cNvPr id="10" name="TextBox 9"/>
            <p:cNvSpPr txBox="1"/>
            <p:nvPr/>
          </p:nvSpPr>
          <p:spPr>
            <a:xfrm>
              <a:off x="1719949" y="1900139"/>
              <a:ext cx="3207657" cy="461665"/>
            </a:xfrm>
            <a:prstGeom prst="rect">
              <a:avLst/>
            </a:prstGeom>
            <a:solidFill>
              <a:schemeClr val="accent4">
                <a:lumMod val="75000"/>
              </a:schemeClr>
            </a:solidFill>
          </p:spPr>
          <p:txBody>
            <a:bodyPr wrap="square" rtlCol="0">
              <a:spAutoFit/>
            </a:bodyPr>
            <a:lstStyle/>
            <a:p>
              <a:pPr algn="ctr" defTabSz="457200">
                <a:defRPr/>
              </a:pPr>
              <a:r>
                <a:rPr lang="en-US" sz="2400" dirty="0">
                  <a:solidFill>
                    <a:prstClr val="white"/>
                  </a:solidFill>
                  <a:latin typeface="Verdana"/>
                  <a:cs typeface="Verdana"/>
                </a:rPr>
                <a:t>Indicator Number</a:t>
              </a:r>
            </a:p>
          </p:txBody>
        </p:sp>
        <p:sp>
          <p:nvSpPr>
            <p:cNvPr id="11" name="TextBox 10"/>
            <p:cNvSpPr txBox="1"/>
            <p:nvPr/>
          </p:nvSpPr>
          <p:spPr>
            <a:xfrm rot="16200000">
              <a:off x="1009097" y="1925388"/>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grpSp>
      <p:pic>
        <p:nvPicPr>
          <p:cNvPr id="12" name="Picture 11" descr="A close up of a logo&#10;&#10;Description automatically generated">
            <a:extLst>
              <a:ext uri="{FF2B5EF4-FFF2-40B4-BE49-F238E27FC236}">
                <a16:creationId xmlns:a16="http://schemas.microsoft.com/office/drawing/2014/main" xmlns="" id="{29933DFE-92A2-4A48-80DD-DD1662E27877}"/>
              </a:ext>
            </a:extLst>
          </p:cNvPr>
          <p:cNvPicPr>
            <a:picLocks noChangeAspect="1"/>
          </p:cNvPicPr>
          <p:nvPr/>
        </p:nvPicPr>
        <p:blipFill>
          <a:blip r:embed="rId4"/>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405241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920" y="86677"/>
            <a:ext cx="8581611" cy="1325563"/>
          </a:xfrm>
        </p:spPr>
        <p:txBody>
          <a:bodyPr>
            <a:normAutofit/>
          </a:bodyPr>
          <a:lstStyle/>
          <a:p>
            <a:r>
              <a:rPr lang="en-US" sz="2400" dirty="0"/>
              <a:t>5D+ Rubric for Instructional Growth and Teacher Evaluation: Format</a:t>
            </a:r>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15</a:t>
            </a:fld>
            <a:endParaRPr lang="en-US" sz="1100">
              <a:solidFill>
                <a:prstClr val="white"/>
              </a:solidFill>
              <a:latin typeface="Arial"/>
            </a:endParaRPr>
          </a:p>
        </p:txBody>
      </p:sp>
      <p:grpSp>
        <p:nvGrpSpPr>
          <p:cNvPr id="9" name="Group 8"/>
          <p:cNvGrpSpPr/>
          <p:nvPr/>
        </p:nvGrpSpPr>
        <p:grpSpPr>
          <a:xfrm>
            <a:off x="2026920" y="1130800"/>
            <a:ext cx="8138160" cy="4718765"/>
            <a:chOff x="502920" y="1329579"/>
            <a:chExt cx="8138160" cy="471876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1329579"/>
              <a:ext cx="8138160" cy="4718765"/>
            </a:xfrm>
            <a:prstGeom prst="rect">
              <a:avLst/>
            </a:prstGeom>
          </p:spPr>
        </p:pic>
        <p:cxnSp>
          <p:nvCxnSpPr>
            <p:cNvPr id="8" name="Straight Connector 7"/>
            <p:cNvCxnSpPr/>
            <p:nvPr/>
          </p:nvCxnSpPr>
          <p:spPr>
            <a:xfrm>
              <a:off x="569167" y="6039013"/>
              <a:ext cx="8005666"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4" name="Table 13"/>
          <p:cNvGraphicFramePr>
            <a:graphicFrameLocks noGrp="1"/>
          </p:cNvGraphicFramePr>
          <p:nvPr>
            <p:extLst>
              <p:ext uri="{D42A27DB-BD31-4B8C-83A1-F6EECF244321}">
                <p14:modId xmlns:p14="http://schemas.microsoft.com/office/powerpoint/2010/main" val="3471545972"/>
              </p:ext>
            </p:extLst>
          </p:nvPr>
        </p:nvGraphicFramePr>
        <p:xfrm>
          <a:off x="2572162" y="1534321"/>
          <a:ext cx="7526672" cy="523240"/>
        </p:xfrm>
        <a:graphic>
          <a:graphicData uri="http://schemas.openxmlformats.org/drawingml/2006/table">
            <a:tbl>
              <a:tblPr firstRow="1" bandRow="1">
                <a:tableStyleId>{5C22544A-7EE6-4342-B048-85BDC9FD1C3A}</a:tableStyleId>
              </a:tblPr>
              <a:tblGrid>
                <a:gridCol w="1881668">
                  <a:extLst>
                    <a:ext uri="{9D8B030D-6E8A-4147-A177-3AD203B41FA5}">
                      <a16:colId xmlns:a16="http://schemas.microsoft.com/office/drawing/2014/main" xmlns="" val="20000"/>
                    </a:ext>
                  </a:extLst>
                </a:gridCol>
                <a:gridCol w="1881668">
                  <a:extLst>
                    <a:ext uri="{9D8B030D-6E8A-4147-A177-3AD203B41FA5}">
                      <a16:colId xmlns:a16="http://schemas.microsoft.com/office/drawing/2014/main" xmlns="" val="20001"/>
                    </a:ext>
                  </a:extLst>
                </a:gridCol>
                <a:gridCol w="1881668">
                  <a:extLst>
                    <a:ext uri="{9D8B030D-6E8A-4147-A177-3AD203B41FA5}">
                      <a16:colId xmlns:a16="http://schemas.microsoft.com/office/drawing/2014/main" xmlns="" val="20002"/>
                    </a:ext>
                  </a:extLst>
                </a:gridCol>
                <a:gridCol w="1881668">
                  <a:extLst>
                    <a:ext uri="{9D8B030D-6E8A-4147-A177-3AD203B41FA5}">
                      <a16:colId xmlns:a16="http://schemas.microsoft.com/office/drawing/2014/main" xmlns="" val="20003"/>
                    </a:ext>
                  </a:extLst>
                </a:gridCol>
              </a:tblGrid>
              <a:tr h="523240">
                <a:tc>
                  <a:txBody>
                    <a:bodyPr/>
                    <a:lstStyle/>
                    <a:p>
                      <a:pPr algn="ctr"/>
                      <a:r>
                        <a:rPr lang="en-US" dirty="0">
                          <a:solidFill>
                            <a:schemeClr val="bg1"/>
                          </a:solidFill>
                        </a:rPr>
                        <a:t>Unsatisfactory</a:t>
                      </a:r>
                    </a:p>
                  </a:txBody>
                  <a:tcPr>
                    <a:solidFill>
                      <a:schemeClr val="tx1">
                        <a:lumMod val="65000"/>
                        <a:lumOff val="35000"/>
                      </a:schemeClr>
                    </a:solidFill>
                  </a:tcPr>
                </a:tc>
                <a:tc>
                  <a:txBody>
                    <a:bodyPr/>
                    <a:lstStyle/>
                    <a:p>
                      <a:pPr algn="ctr"/>
                      <a:r>
                        <a:rPr lang="en-US" dirty="0">
                          <a:solidFill>
                            <a:schemeClr val="bg1"/>
                          </a:solidFill>
                        </a:rPr>
                        <a:t>Basic</a:t>
                      </a:r>
                    </a:p>
                  </a:txBody>
                  <a:tcPr>
                    <a:solidFill>
                      <a:schemeClr val="tx1">
                        <a:lumMod val="65000"/>
                        <a:lumOff val="35000"/>
                      </a:schemeClr>
                    </a:solidFill>
                  </a:tcPr>
                </a:tc>
                <a:tc>
                  <a:txBody>
                    <a:bodyPr/>
                    <a:lstStyle/>
                    <a:p>
                      <a:pPr algn="ctr"/>
                      <a:r>
                        <a:rPr lang="en-US" dirty="0">
                          <a:solidFill>
                            <a:schemeClr val="bg1"/>
                          </a:solidFill>
                        </a:rPr>
                        <a:t>Proficient</a:t>
                      </a:r>
                    </a:p>
                  </a:txBody>
                  <a:tcPr>
                    <a:solidFill>
                      <a:schemeClr val="tx1">
                        <a:lumMod val="65000"/>
                        <a:lumOff val="35000"/>
                      </a:schemeClr>
                    </a:solidFill>
                  </a:tcPr>
                </a:tc>
                <a:tc>
                  <a:txBody>
                    <a:bodyPr/>
                    <a:lstStyle/>
                    <a:p>
                      <a:pPr algn="ctr"/>
                      <a:r>
                        <a:rPr lang="en-US" dirty="0">
                          <a:solidFill>
                            <a:schemeClr val="bg1"/>
                          </a:solidFill>
                        </a:rPr>
                        <a:t>Distinguished</a:t>
                      </a:r>
                    </a:p>
                  </a:txBody>
                  <a:tcPr>
                    <a:solidFill>
                      <a:schemeClr val="tx1">
                        <a:lumMod val="65000"/>
                        <a:lumOff val="35000"/>
                      </a:schemeClr>
                    </a:solidFill>
                  </a:tcPr>
                </a:tc>
                <a:extLst>
                  <a:ext uri="{0D108BD9-81ED-4DB2-BD59-A6C34878D82A}">
                    <a16:rowId xmlns:a16="http://schemas.microsoft.com/office/drawing/2014/main" xmlns="" val="10000"/>
                  </a:ext>
                </a:extLst>
              </a:tr>
            </a:tbl>
          </a:graphicData>
        </a:graphic>
      </p:graphicFrame>
      <p:grpSp>
        <p:nvGrpSpPr>
          <p:cNvPr id="5" name="Group 4"/>
          <p:cNvGrpSpPr/>
          <p:nvPr/>
        </p:nvGrpSpPr>
        <p:grpSpPr>
          <a:xfrm>
            <a:off x="2572163" y="2044313"/>
            <a:ext cx="7526671" cy="1069032"/>
            <a:chOff x="1048162" y="2197100"/>
            <a:chExt cx="7526671" cy="1069032"/>
          </a:xfrm>
        </p:grpSpPr>
        <p:sp>
          <p:nvSpPr>
            <p:cNvPr id="15" name="TextBox 14"/>
            <p:cNvSpPr txBox="1"/>
            <p:nvPr/>
          </p:nvSpPr>
          <p:spPr>
            <a:xfrm>
              <a:off x="1048162" y="2804467"/>
              <a:ext cx="7526671" cy="461665"/>
            </a:xfrm>
            <a:prstGeom prst="rect">
              <a:avLst/>
            </a:prstGeom>
            <a:solidFill>
              <a:schemeClr val="accent4">
                <a:lumMod val="75000"/>
              </a:schemeClr>
            </a:solidFill>
          </p:spPr>
          <p:txBody>
            <a:bodyPr wrap="square" rtlCol="0">
              <a:spAutoFit/>
            </a:bodyPr>
            <a:lstStyle/>
            <a:p>
              <a:pPr algn="ctr" defTabSz="457200">
                <a:defRPr/>
              </a:pPr>
              <a:r>
                <a:rPr lang="en-US" sz="2400" dirty="0">
                  <a:solidFill>
                    <a:prstClr val="white"/>
                  </a:solidFill>
                  <a:latin typeface="Verdana"/>
                  <a:cs typeface="Verdana"/>
                </a:rPr>
                <a:t>Performance Levels</a:t>
              </a:r>
            </a:p>
          </p:txBody>
        </p:sp>
        <p:sp>
          <p:nvSpPr>
            <p:cNvPr id="16" name="TextBox 15"/>
            <p:cNvSpPr txBox="1"/>
            <p:nvPr/>
          </p:nvSpPr>
          <p:spPr>
            <a:xfrm>
              <a:off x="1644059" y="2197100"/>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sp>
          <p:nvSpPr>
            <p:cNvPr id="17" name="TextBox 16"/>
            <p:cNvSpPr txBox="1"/>
            <p:nvPr/>
          </p:nvSpPr>
          <p:spPr>
            <a:xfrm>
              <a:off x="7291414" y="2197100"/>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sp>
          <p:nvSpPr>
            <p:cNvPr id="18" name="TextBox 17"/>
            <p:cNvSpPr txBox="1"/>
            <p:nvPr/>
          </p:nvSpPr>
          <p:spPr>
            <a:xfrm>
              <a:off x="5435397" y="2197100"/>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sp>
          <p:nvSpPr>
            <p:cNvPr id="19" name="TextBox 18"/>
            <p:cNvSpPr txBox="1"/>
            <p:nvPr/>
          </p:nvSpPr>
          <p:spPr>
            <a:xfrm>
              <a:off x="3559166" y="2197100"/>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grpSp>
      <p:pic>
        <p:nvPicPr>
          <p:cNvPr id="20" name="Picture 19" descr="A close up of a logo&#10;&#10;Description automatically generated">
            <a:extLst>
              <a:ext uri="{FF2B5EF4-FFF2-40B4-BE49-F238E27FC236}">
                <a16:creationId xmlns:a16="http://schemas.microsoft.com/office/drawing/2014/main" xmlns="" id="{54511EAD-1280-BD48-BD9C-281012169256}"/>
              </a:ext>
            </a:extLst>
          </p:cNvPr>
          <p:cNvPicPr>
            <a:picLocks noChangeAspect="1"/>
          </p:cNvPicPr>
          <p:nvPr/>
        </p:nvPicPr>
        <p:blipFill>
          <a:blip r:embed="rId4"/>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125894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5547" y="86836"/>
            <a:ext cx="8481391" cy="1066140"/>
          </a:xfrm>
        </p:spPr>
        <p:txBody>
          <a:bodyPr>
            <a:normAutofit/>
          </a:bodyPr>
          <a:lstStyle/>
          <a:p>
            <a:r>
              <a:rPr lang="en-US" sz="2400" dirty="0"/>
              <a:t>5D+ Rubric for Instructional Growth and Teacher Evaluation: Format</a:t>
            </a:r>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16</a:t>
            </a:fld>
            <a:endParaRPr lang="en-US" sz="1100">
              <a:solidFill>
                <a:prstClr val="white"/>
              </a:solidFill>
              <a:latin typeface="Arial"/>
            </a:endParaRPr>
          </a:p>
        </p:txBody>
      </p:sp>
      <p:grpSp>
        <p:nvGrpSpPr>
          <p:cNvPr id="9" name="Group 8"/>
          <p:cNvGrpSpPr/>
          <p:nvPr/>
        </p:nvGrpSpPr>
        <p:grpSpPr>
          <a:xfrm>
            <a:off x="2026920" y="1024784"/>
            <a:ext cx="8138160" cy="4718765"/>
            <a:chOff x="502920" y="1329579"/>
            <a:chExt cx="8138160" cy="471876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1329579"/>
              <a:ext cx="8138160" cy="4718765"/>
            </a:xfrm>
            <a:prstGeom prst="rect">
              <a:avLst/>
            </a:prstGeom>
          </p:spPr>
        </p:pic>
        <p:cxnSp>
          <p:nvCxnSpPr>
            <p:cNvPr id="8" name="Straight Connector 7"/>
            <p:cNvCxnSpPr/>
            <p:nvPr/>
          </p:nvCxnSpPr>
          <p:spPr>
            <a:xfrm>
              <a:off x="569167" y="6039013"/>
              <a:ext cx="8005666"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7" name="Table 6"/>
          <p:cNvGraphicFramePr>
            <a:graphicFrameLocks noGrp="1"/>
          </p:cNvGraphicFramePr>
          <p:nvPr>
            <p:extLst>
              <p:ext uri="{D42A27DB-BD31-4B8C-83A1-F6EECF244321}">
                <p14:modId xmlns:p14="http://schemas.microsoft.com/office/powerpoint/2010/main" val="3479550814"/>
              </p:ext>
            </p:extLst>
          </p:nvPr>
        </p:nvGraphicFramePr>
        <p:xfrm>
          <a:off x="2572264" y="1024310"/>
          <a:ext cx="7517238" cy="1676400"/>
        </p:xfrm>
        <a:graphic>
          <a:graphicData uri="http://schemas.openxmlformats.org/drawingml/2006/table">
            <a:tbl>
              <a:tblPr firstRow="1" bandRow="1">
                <a:tableStyleId>{5C22544A-7EE6-4342-B048-85BDC9FD1C3A}</a:tableStyleId>
              </a:tblPr>
              <a:tblGrid>
                <a:gridCol w="1526985">
                  <a:extLst>
                    <a:ext uri="{9D8B030D-6E8A-4147-A177-3AD203B41FA5}">
                      <a16:colId xmlns:a16="http://schemas.microsoft.com/office/drawing/2014/main" xmlns="" val="20000"/>
                    </a:ext>
                  </a:extLst>
                </a:gridCol>
                <a:gridCol w="1754155">
                  <a:extLst>
                    <a:ext uri="{9D8B030D-6E8A-4147-A177-3AD203B41FA5}">
                      <a16:colId xmlns:a16="http://schemas.microsoft.com/office/drawing/2014/main" xmlns="" val="20001"/>
                    </a:ext>
                  </a:extLst>
                </a:gridCol>
                <a:gridCol w="1987420">
                  <a:extLst>
                    <a:ext uri="{9D8B030D-6E8A-4147-A177-3AD203B41FA5}">
                      <a16:colId xmlns:a16="http://schemas.microsoft.com/office/drawing/2014/main" xmlns="" val="20002"/>
                    </a:ext>
                  </a:extLst>
                </a:gridCol>
                <a:gridCol w="2248678">
                  <a:extLst>
                    <a:ext uri="{9D8B030D-6E8A-4147-A177-3AD203B41FA5}">
                      <a16:colId xmlns:a16="http://schemas.microsoft.com/office/drawing/2014/main" xmlns="" val="20003"/>
                    </a:ext>
                  </a:extLst>
                </a:gridCol>
              </a:tblGrid>
              <a:tr h="1676400">
                <a:tc>
                  <a:txBody>
                    <a:bodyPr/>
                    <a:lstStyle/>
                    <a:p>
                      <a:pPr marL="0" marR="0">
                        <a:lnSpc>
                          <a:spcPct val="100000"/>
                        </a:lnSpc>
                        <a:spcBef>
                          <a:spcPts val="0"/>
                        </a:spcBef>
                        <a:spcAft>
                          <a:spcPts val="0"/>
                        </a:spcAft>
                      </a:pPr>
                      <a:r>
                        <a:rPr lang="en-US" sz="1100" b="0" dirty="0">
                          <a:solidFill>
                            <a:schemeClr val="tx1"/>
                          </a:solidFill>
                          <a:effectLst/>
                          <a:latin typeface="Calibri" panose="020F0502020204030204" pitchFamily="34" charset="0"/>
                          <a:ea typeface="Calibri"/>
                        </a:rPr>
                        <a:t>Learning routines for discussion and collaborative work are absent.</a:t>
                      </a:r>
                    </a:p>
                  </a:txBody>
                  <a:tcPr marL="381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8100" marR="0">
                        <a:lnSpc>
                          <a:spcPct val="100000"/>
                        </a:lnSpc>
                        <a:spcBef>
                          <a:spcPts val="0"/>
                        </a:spcBef>
                        <a:spcAft>
                          <a:spcPts val="0"/>
                        </a:spcAft>
                      </a:pPr>
                      <a:r>
                        <a:rPr lang="en-US" sz="1100" b="0" dirty="0">
                          <a:solidFill>
                            <a:schemeClr val="tx1"/>
                          </a:solidFill>
                          <a:effectLst/>
                          <a:latin typeface="Calibri" panose="020F0502020204030204" pitchFamily="34" charset="0"/>
                          <a:ea typeface="Calibri"/>
                        </a:rPr>
                        <a:t>Learning routines for discussion and collaborative work are </a:t>
                      </a:r>
                      <a:r>
                        <a:rPr lang="en-US" sz="1100" b="0" dirty="0">
                          <a:solidFill>
                            <a:srgbClr val="FF0000"/>
                          </a:solidFill>
                          <a:effectLst/>
                          <a:latin typeface="Calibri" panose="020F0502020204030204" pitchFamily="34" charset="0"/>
                          <a:ea typeface="Calibri"/>
                        </a:rPr>
                        <a:t>present but may not result in effective discourse.  Students are held accountable for completing their work but not for learning. </a:t>
                      </a:r>
                    </a:p>
                  </a:txBody>
                  <a:tcPr marL="381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8100" marR="0" indent="0" algn="l"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effectLst/>
                          <a:latin typeface="Calibri" panose="020F0502020204030204" pitchFamily="34" charset="0"/>
                          <a:ea typeface="Calibri"/>
                        </a:rPr>
                        <a:t>Learning routines for discussion and collaborative work are present, </a:t>
                      </a:r>
                      <a:r>
                        <a:rPr lang="en-US" sz="1100" b="0" dirty="0">
                          <a:solidFill>
                            <a:srgbClr val="FF0000"/>
                          </a:solidFill>
                          <a:effectLst/>
                          <a:latin typeface="Calibri" panose="020F0502020204030204" pitchFamily="34" charset="0"/>
                          <a:ea typeface="Calibri"/>
                        </a:rPr>
                        <a:t>and result in effective discourse.  Students are held accountable for completing their work and for learning.  </a:t>
                      </a:r>
                    </a:p>
                  </a:txBody>
                  <a:tcPr marL="381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8100" marR="0" indent="0" algn="l"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effectLst/>
                          <a:latin typeface="Calibri" panose="020F0502020204030204" pitchFamily="34" charset="0"/>
                          <a:ea typeface="Calibri"/>
                        </a:rPr>
                        <a:t>Learning routines for discussion and collaborative work are present, and result in effective discourse.  </a:t>
                      </a:r>
                      <a:r>
                        <a:rPr lang="en-US" sz="1100" b="0" dirty="0">
                          <a:solidFill>
                            <a:srgbClr val="FF0000"/>
                          </a:solidFill>
                          <a:effectLst/>
                          <a:latin typeface="Calibri" panose="020F0502020204030204" pitchFamily="34" charset="0"/>
                          <a:ea typeface="Calibri"/>
                        </a:rPr>
                        <a:t>Students independently use the routines during the lesson.  </a:t>
                      </a:r>
                      <a:r>
                        <a:rPr lang="en-US" sz="1100" b="0" dirty="0">
                          <a:solidFill>
                            <a:schemeClr val="tx1"/>
                          </a:solidFill>
                          <a:effectLst/>
                          <a:latin typeface="Calibri" panose="020F0502020204030204" pitchFamily="34" charset="0"/>
                          <a:ea typeface="Calibri"/>
                        </a:rPr>
                        <a:t>Students are held accountable for completing their work and for learning.  </a:t>
                      </a:r>
                      <a:r>
                        <a:rPr lang="en-US" sz="1100" b="0" dirty="0">
                          <a:solidFill>
                            <a:srgbClr val="FF0000"/>
                          </a:solidFill>
                          <a:effectLst/>
                          <a:latin typeface="Calibri" panose="020F0502020204030204" pitchFamily="34" charset="0"/>
                          <a:ea typeface="Calibri"/>
                        </a:rPr>
                        <a:t>Students support the learning of others.  </a:t>
                      </a:r>
                    </a:p>
                  </a:txBody>
                  <a:tcPr marL="381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grpSp>
        <p:nvGrpSpPr>
          <p:cNvPr id="10" name="Group 9"/>
          <p:cNvGrpSpPr/>
          <p:nvPr/>
        </p:nvGrpSpPr>
        <p:grpSpPr>
          <a:xfrm>
            <a:off x="2572264" y="2588828"/>
            <a:ext cx="7239000" cy="1147465"/>
            <a:chOff x="1092200" y="3014365"/>
            <a:chExt cx="7239000" cy="1147465"/>
          </a:xfrm>
          <a:effectLst>
            <a:outerShdw blurRad="63500" sx="102000" sy="102000" algn="ctr" rotWithShape="0">
              <a:prstClr val="black">
                <a:alpha val="40000"/>
              </a:prstClr>
            </a:outerShdw>
          </a:effectLst>
        </p:grpSpPr>
        <p:sp>
          <p:nvSpPr>
            <p:cNvPr id="11" name="TextBox 10"/>
            <p:cNvSpPr txBox="1"/>
            <p:nvPr/>
          </p:nvSpPr>
          <p:spPr>
            <a:xfrm>
              <a:off x="1092200" y="3700165"/>
              <a:ext cx="7239000" cy="461665"/>
            </a:xfrm>
            <a:prstGeom prst="rect">
              <a:avLst/>
            </a:prstGeom>
            <a:solidFill>
              <a:schemeClr val="accent4">
                <a:lumMod val="75000"/>
              </a:schemeClr>
            </a:solidFill>
          </p:spPr>
          <p:txBody>
            <a:bodyPr wrap="square" rtlCol="0">
              <a:spAutoFit/>
            </a:bodyPr>
            <a:lstStyle/>
            <a:p>
              <a:pPr algn="ctr" defTabSz="457200">
                <a:defRPr/>
              </a:pPr>
              <a:r>
                <a:rPr lang="en-US" sz="2400" dirty="0">
                  <a:solidFill>
                    <a:prstClr val="white"/>
                  </a:solidFill>
                  <a:latin typeface="Verdana"/>
                  <a:cs typeface="Verdana"/>
                </a:rPr>
                <a:t>Progressive Performance Level Language</a:t>
              </a:r>
            </a:p>
          </p:txBody>
        </p:sp>
        <p:sp>
          <p:nvSpPr>
            <p:cNvPr id="12" name="TextBox 11"/>
            <p:cNvSpPr txBox="1"/>
            <p:nvPr/>
          </p:nvSpPr>
          <p:spPr>
            <a:xfrm>
              <a:off x="1300122" y="3014365"/>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sp>
          <p:nvSpPr>
            <p:cNvPr id="13" name="TextBox 12"/>
            <p:cNvSpPr txBox="1"/>
            <p:nvPr/>
          </p:nvSpPr>
          <p:spPr>
            <a:xfrm>
              <a:off x="3026229" y="3014365"/>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sp>
          <p:nvSpPr>
            <p:cNvPr id="14" name="TextBox 13"/>
            <p:cNvSpPr txBox="1"/>
            <p:nvPr/>
          </p:nvSpPr>
          <p:spPr>
            <a:xfrm>
              <a:off x="4822373" y="3014365"/>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sp>
          <p:nvSpPr>
            <p:cNvPr id="15" name="TextBox 14"/>
            <p:cNvSpPr txBox="1"/>
            <p:nvPr/>
          </p:nvSpPr>
          <p:spPr>
            <a:xfrm>
              <a:off x="7055498" y="3014365"/>
              <a:ext cx="735903" cy="408623"/>
            </a:xfrm>
            <a:prstGeom prst="upArrow">
              <a:avLst>
                <a:gd name="adj1" fmla="val 20551"/>
                <a:gd name="adj2" fmla="val 50000"/>
              </a:avLst>
            </a:prstGeom>
            <a:solidFill>
              <a:schemeClr val="accent4">
                <a:lumMod val="75000"/>
              </a:schemeClr>
            </a:solidFill>
          </p:spPr>
          <p:txBody>
            <a:bodyPr wrap="square" rtlCol="0">
              <a:spAutoFit/>
            </a:bodyPr>
            <a:lstStyle/>
            <a:p>
              <a:pPr defTabSz="457200">
                <a:defRPr/>
              </a:pPr>
              <a:endParaRPr lang="en-US" dirty="0">
                <a:solidFill>
                  <a:prstClr val="black"/>
                </a:solidFill>
                <a:latin typeface="Arial"/>
              </a:endParaRPr>
            </a:p>
          </p:txBody>
        </p:sp>
      </p:grpSp>
      <p:pic>
        <p:nvPicPr>
          <p:cNvPr id="16" name="Picture 15" descr="A close up of a logo&#10;&#10;Description automatically generated">
            <a:extLst>
              <a:ext uri="{FF2B5EF4-FFF2-40B4-BE49-F238E27FC236}">
                <a16:creationId xmlns:a16="http://schemas.microsoft.com/office/drawing/2014/main" xmlns="" id="{5262F224-DBD2-B04F-AAFD-93238178C2C4}"/>
              </a:ext>
            </a:extLst>
          </p:cNvPr>
          <p:cNvPicPr>
            <a:picLocks noChangeAspect="1"/>
          </p:cNvPicPr>
          <p:nvPr/>
        </p:nvPicPr>
        <p:blipFill>
          <a:blip r:embed="rId4"/>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199018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xmlns="" id="{D2E961F1-4A28-4A5F-BBD4-6E400E5E6C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7F57BEA8-497D-4AA8-8A18-BDCD696B25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490B3D-6271-BC4D-A732-F1C53130B70D}"/>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kern="1200">
                <a:solidFill>
                  <a:schemeClr val="bg1"/>
                </a:solidFill>
                <a:latin typeface="+mj-lt"/>
                <a:ea typeface="+mj-ea"/>
                <a:cs typeface="+mj-cs"/>
              </a:rPr>
              <a:t>NEXT UP:</a:t>
            </a:r>
            <a:endParaRPr lang="en-US" sz="5400" i="1" kern="1200">
              <a:solidFill>
                <a:schemeClr val="bg1"/>
              </a:solidFill>
              <a:latin typeface="+mj-lt"/>
              <a:ea typeface="+mj-ea"/>
              <a:cs typeface="+mj-cs"/>
            </a:endParaRPr>
          </a:p>
        </p:txBody>
      </p:sp>
      <p:cxnSp>
        <p:nvCxnSpPr>
          <p:cNvPr id="22" name="Straight Connector 21">
            <a:extLst>
              <a:ext uri="{FF2B5EF4-FFF2-40B4-BE49-F238E27FC236}">
                <a16:creationId xmlns:a16="http://schemas.microsoft.com/office/drawing/2014/main" xmlns="" id="{A82415D3-DDE5-4D63-8CB3-23A5EC581B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D7193FB-6AE6-4B3B-8F89-56B55DD63B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nvPr>
        </p:nvGraphicFramePr>
        <p:xfrm>
          <a:off x="412128" y="2542505"/>
          <a:ext cx="11312645" cy="3767710"/>
        </p:xfrm>
        <a:graphic>
          <a:graphicData uri="http://schemas.openxmlformats.org/drawingml/2006/table">
            <a:tbl>
              <a:tblPr firstRow="1" bandRow="1">
                <a:tableStyleId>{74C1A8A3-306A-4EB7-A6B1-4F7E0EB9C5D6}</a:tableStyleId>
              </a:tblPr>
              <a:tblGrid>
                <a:gridCol w="11312645">
                  <a:extLst>
                    <a:ext uri="{9D8B030D-6E8A-4147-A177-3AD203B41FA5}">
                      <a16:colId xmlns:a16="http://schemas.microsoft.com/office/drawing/2014/main" xmlns="" val="1857608675"/>
                    </a:ext>
                  </a:extLst>
                </a:gridCol>
              </a:tblGrid>
              <a:tr h="140189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300">
                          <a:latin typeface="Verdana" panose="020B0604030504040204" pitchFamily="34" charset="0"/>
                          <a:ea typeface="Verdana" panose="020B0604030504040204" pitchFamily="34" charset="0"/>
                          <a:cs typeface="Verdana" panose="020B0604030504040204" pitchFamily="34" charset="0"/>
                        </a:rPr>
                        <a:t>Learning Target</a:t>
                      </a:r>
                    </a:p>
                    <a:p>
                      <a:pPr marL="0" marR="0" lvl="0" indent="0" defTabSz="914400" eaLnBrk="1" fontAlgn="auto" latinLnBrk="0" hangingPunct="1">
                        <a:lnSpc>
                          <a:spcPct val="100000"/>
                        </a:lnSpc>
                        <a:spcBef>
                          <a:spcPts val="0"/>
                        </a:spcBef>
                        <a:spcAft>
                          <a:spcPts val="0"/>
                        </a:spcAft>
                        <a:buClrTx/>
                        <a:buSzTx/>
                        <a:buFontTx/>
                        <a:buNone/>
                        <a:tabLst/>
                        <a:defRPr/>
                      </a:pPr>
                      <a:endParaRPr lang="en-US" sz="1700">
                        <a:latin typeface="Verdana" panose="020B0604030504040204" pitchFamily="34" charset="0"/>
                        <a:ea typeface="Verdana" panose="020B0604030504040204" pitchFamily="34" charset="0"/>
                        <a:cs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300" b="0">
                          <a:latin typeface="Verdana" panose="020B0604030504040204" pitchFamily="34" charset="0"/>
                          <a:ea typeface="Verdana" panose="020B0604030504040204" pitchFamily="34" charset="0"/>
                          <a:cs typeface="Verdana" panose="020B0604030504040204" pitchFamily="34" charset="0"/>
                        </a:rPr>
                        <a:t>You will …</a:t>
                      </a:r>
                    </a:p>
                  </a:txBody>
                  <a:tcPr marL="94298" marR="94298" marT="47149" marB="47149"/>
                </a:tc>
                <a:extLst>
                  <a:ext uri="{0D108BD9-81ED-4DB2-BD59-A6C34878D82A}">
                    <a16:rowId xmlns:a16="http://schemas.microsoft.com/office/drawing/2014/main" xmlns="" val="2662639496"/>
                  </a:ext>
                </a:extLst>
              </a:tr>
              <a:tr h="2365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900">
                          <a:latin typeface="Verdana" panose="020B0604030504040204" pitchFamily="34" charset="0"/>
                          <a:ea typeface="Verdana" panose="020B0604030504040204" pitchFamily="34" charset="0"/>
                          <a:cs typeface="Verdana" panose="020B0604030504040204" pitchFamily="34" charset="0"/>
                        </a:rPr>
                        <a:t>Understand</a:t>
                      </a:r>
                      <a:r>
                        <a:rPr lang="en-US" sz="3900" baseline="0">
                          <a:latin typeface="Verdana" panose="020B0604030504040204" pitchFamily="34" charset="0"/>
                          <a:ea typeface="Verdana" panose="020B0604030504040204" pitchFamily="34" charset="0"/>
                          <a:cs typeface="Verdana" panose="020B0604030504040204" pitchFamily="34" charset="0"/>
                        </a:rPr>
                        <a:t> the inquiry cycle and evaluation process in FWPS for all comprehensive teachers.</a:t>
                      </a:r>
                      <a:endParaRPr lang="en-US" sz="3900">
                        <a:latin typeface="Verdana" panose="020B0604030504040204" pitchFamily="34" charset="0"/>
                        <a:ea typeface="Verdana" panose="020B0604030504040204" pitchFamily="34" charset="0"/>
                        <a:cs typeface="Verdana" panose="020B0604030504040204" pitchFamily="34" charset="0"/>
                      </a:endParaRPr>
                    </a:p>
                    <a:p>
                      <a:pPr lvl="0"/>
                      <a:endParaRPr lang="en-US" sz="3000">
                        <a:latin typeface="Verdana" panose="020B0604030504040204" pitchFamily="34" charset="0"/>
                        <a:ea typeface="Verdana" panose="020B0604030504040204" pitchFamily="34" charset="0"/>
                        <a:cs typeface="Verdana" panose="020B0604030504040204" pitchFamily="34" charset="0"/>
                      </a:endParaRPr>
                    </a:p>
                  </a:txBody>
                  <a:tcPr marL="94298" marR="94298" marT="47149" marB="47149"/>
                </a:tc>
                <a:extLst>
                  <a:ext uri="{0D108BD9-81ED-4DB2-BD59-A6C34878D82A}">
                    <a16:rowId xmlns:a16="http://schemas.microsoft.com/office/drawing/2014/main" xmlns="" val="270990021"/>
                  </a:ext>
                </a:extLst>
              </a:tr>
            </a:tbl>
          </a:graphicData>
        </a:graphic>
      </p:graphicFrame>
    </p:spTree>
    <p:extLst>
      <p:ext uri="{BB962C8B-B14F-4D97-AF65-F5344CB8AC3E}">
        <p14:creationId xmlns:p14="http://schemas.microsoft.com/office/powerpoint/2010/main" val="157739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ABDA2C-FE79-A54C-A859-268425909785}" type="slidenum">
              <a:rPr lang="en-US" smtClean="0"/>
              <a:t>18</a:t>
            </a:fld>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8078" t="30666" r="21341" b="22222"/>
          <a:stretch/>
        </p:blipFill>
        <p:spPr>
          <a:xfrm>
            <a:off x="3685956" y="1096653"/>
            <a:ext cx="4815576" cy="4614672"/>
          </a:xfrm>
          <a:prstGeom prst="rect">
            <a:avLst/>
          </a:prstGeom>
        </p:spPr>
      </p:pic>
      <p:sp>
        <p:nvSpPr>
          <p:cNvPr id="11" name="TextBox 10"/>
          <p:cNvSpPr txBox="1"/>
          <p:nvPr/>
        </p:nvSpPr>
        <p:spPr>
          <a:xfrm>
            <a:off x="5092360" y="357989"/>
            <a:ext cx="2535865" cy="738664"/>
          </a:xfrm>
          <a:prstGeom prst="rect">
            <a:avLst/>
          </a:prstGeom>
          <a:noFill/>
        </p:spPr>
        <p:txBody>
          <a:bodyPr wrap="square" rtlCol="0">
            <a:spAutoFit/>
          </a:bodyPr>
          <a:lstStyle/>
          <a:p>
            <a:r>
              <a:rPr lang="en-US" sz="1400" b="1" dirty="0">
                <a:solidFill>
                  <a:srgbClr val="437422"/>
                </a:solidFill>
                <a:latin typeface="Verdana"/>
                <a:cs typeface="Verdana"/>
              </a:rPr>
              <a:t>SELF-ASSESS:  </a:t>
            </a:r>
          </a:p>
          <a:p>
            <a:r>
              <a:rPr lang="en-US" sz="1400" dirty="0">
                <a:solidFill>
                  <a:srgbClr val="437422"/>
                </a:solidFill>
                <a:latin typeface="Verdana"/>
                <a:cs typeface="Verdana"/>
              </a:rPr>
              <a:t>Teacher self-assesses to identify an area of focus.</a:t>
            </a:r>
          </a:p>
        </p:txBody>
      </p:sp>
      <p:sp>
        <p:nvSpPr>
          <p:cNvPr id="19" name="Rectangle 18"/>
          <p:cNvSpPr/>
          <p:nvPr/>
        </p:nvSpPr>
        <p:spPr>
          <a:xfrm>
            <a:off x="1047316" y="2589272"/>
            <a:ext cx="2776371" cy="1815882"/>
          </a:xfrm>
          <a:prstGeom prst="rect">
            <a:avLst/>
          </a:prstGeom>
        </p:spPr>
        <p:txBody>
          <a:bodyPr wrap="square">
            <a:spAutoFit/>
          </a:bodyPr>
          <a:lstStyle/>
          <a:p>
            <a:pPr lvl="0"/>
            <a:r>
              <a:rPr lang="en-US" sz="1400" b="1" dirty="0">
                <a:solidFill>
                  <a:srgbClr val="235F97"/>
                </a:solidFill>
                <a:latin typeface="Verdana"/>
                <a:cs typeface="Verdana"/>
              </a:rPr>
              <a:t>ANALYZE IMPACT:  </a:t>
            </a:r>
          </a:p>
          <a:p>
            <a:pPr lvl="0"/>
            <a:r>
              <a:rPr lang="en-US" sz="1400" dirty="0">
                <a:solidFill>
                  <a:srgbClr val="235F97"/>
                </a:solidFill>
                <a:latin typeface="Verdana"/>
                <a:cs typeface="Verdana"/>
              </a:rPr>
              <a:t>Teacher and principal analyze the results of their work.</a:t>
            </a:r>
          </a:p>
          <a:p>
            <a:pPr lvl="0"/>
            <a:r>
              <a:rPr lang="en-US" sz="1400" i="1" dirty="0">
                <a:solidFill>
                  <a:srgbClr val="235F97"/>
                </a:solidFill>
                <a:latin typeface="Verdana"/>
                <a:cs typeface="Verdana"/>
              </a:rPr>
              <a:t>Based on your inquiry, what did you learn about your practice as it impacts student learning?</a:t>
            </a:r>
          </a:p>
        </p:txBody>
      </p:sp>
      <p:sp>
        <p:nvSpPr>
          <p:cNvPr id="20" name="Rectangle 19"/>
          <p:cNvSpPr/>
          <p:nvPr/>
        </p:nvSpPr>
        <p:spPr>
          <a:xfrm>
            <a:off x="4642944" y="5790333"/>
            <a:ext cx="3755139" cy="738664"/>
          </a:xfrm>
          <a:prstGeom prst="rect">
            <a:avLst/>
          </a:prstGeom>
        </p:spPr>
        <p:txBody>
          <a:bodyPr wrap="square">
            <a:spAutoFit/>
          </a:bodyPr>
          <a:lstStyle/>
          <a:p>
            <a:pPr lvl="0"/>
            <a:r>
              <a:rPr lang="en-US" sz="1400" b="1" dirty="0">
                <a:solidFill>
                  <a:srgbClr val="E0871B"/>
                </a:solidFill>
                <a:latin typeface="Verdana"/>
                <a:cs typeface="Verdana"/>
              </a:rPr>
              <a:t>IMPLEMENT &amp; SUPPPORT:  </a:t>
            </a:r>
          </a:p>
          <a:p>
            <a:pPr lvl="0"/>
            <a:r>
              <a:rPr lang="en-US" sz="1400" dirty="0">
                <a:solidFill>
                  <a:srgbClr val="E0871B"/>
                </a:solidFill>
                <a:latin typeface="Verdana"/>
                <a:cs typeface="Verdana"/>
              </a:rPr>
              <a:t>Teacher and principal engage in study and learning around area of focus.</a:t>
            </a:r>
          </a:p>
        </p:txBody>
      </p:sp>
      <p:sp>
        <p:nvSpPr>
          <p:cNvPr id="23" name="Rectangle 22"/>
          <p:cNvSpPr/>
          <p:nvPr/>
        </p:nvSpPr>
        <p:spPr>
          <a:xfrm>
            <a:off x="8610600" y="2521059"/>
            <a:ext cx="3304879" cy="1815882"/>
          </a:xfrm>
          <a:prstGeom prst="rect">
            <a:avLst/>
          </a:prstGeom>
        </p:spPr>
        <p:txBody>
          <a:bodyPr wrap="square">
            <a:spAutoFit/>
          </a:bodyPr>
          <a:lstStyle/>
          <a:p>
            <a:pPr lvl="0"/>
            <a:r>
              <a:rPr lang="en-US" sz="1400" b="1" dirty="0">
                <a:solidFill>
                  <a:srgbClr val="472F91"/>
                </a:solidFill>
                <a:latin typeface="Verdana"/>
                <a:cs typeface="Verdana"/>
              </a:rPr>
              <a:t>DETERMINE A FOCUS:  </a:t>
            </a:r>
          </a:p>
          <a:p>
            <a:pPr lvl="0"/>
            <a:r>
              <a:rPr lang="en-US" sz="1400" dirty="0">
                <a:solidFill>
                  <a:srgbClr val="472F91"/>
                </a:solidFill>
                <a:latin typeface="Verdana"/>
                <a:cs typeface="Verdana"/>
              </a:rPr>
              <a:t>Teacher and principal analyze evidence to identify an area of focus.  </a:t>
            </a:r>
          </a:p>
          <a:p>
            <a:pPr lvl="0"/>
            <a:r>
              <a:rPr lang="en-US" sz="1400" i="1" dirty="0">
                <a:solidFill>
                  <a:srgbClr val="472F91"/>
                </a:solidFill>
                <a:latin typeface="Verdana"/>
                <a:cs typeface="Verdana"/>
              </a:rPr>
              <a:t>Based on the responses in the self-assessment, what is your area of focus?  What kind of evidence will you collect?</a:t>
            </a:r>
          </a:p>
        </p:txBody>
      </p:sp>
      <p:sp>
        <p:nvSpPr>
          <p:cNvPr id="2" name="Title 1"/>
          <p:cNvSpPr>
            <a:spLocks noGrp="1"/>
          </p:cNvSpPr>
          <p:nvPr>
            <p:ph type="title"/>
          </p:nvPr>
        </p:nvSpPr>
        <p:spPr>
          <a:xfrm>
            <a:off x="358676" y="111243"/>
            <a:ext cx="4433444" cy="1418316"/>
          </a:xfrm>
        </p:spPr>
        <p:txBody>
          <a:bodyPr>
            <a:noAutofit/>
          </a:bodyPr>
          <a:lstStyle/>
          <a:p>
            <a:r>
              <a:rPr lang="en-US" sz="4600" b="1" dirty="0"/>
              <a:t>5D+ Inquiry Cycle</a:t>
            </a:r>
          </a:p>
        </p:txBody>
      </p:sp>
    </p:spTree>
    <p:extLst>
      <p:ext uri="{BB962C8B-B14F-4D97-AF65-F5344CB8AC3E}">
        <p14:creationId xmlns:p14="http://schemas.microsoft.com/office/powerpoint/2010/main" val="3718634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05532D3B-33B4-406B-BC5E-F4DC04AC8F8B}"/>
              </a:ext>
            </a:extLst>
          </p:cNvPr>
          <p:cNvGraphicFramePr>
            <a:graphicFrameLocks noChangeAspect="1"/>
          </p:cNvGraphicFramePr>
          <p:nvPr>
            <p:extLst>
              <p:ext uri="{D42A27DB-BD31-4B8C-83A1-F6EECF244321}">
                <p14:modId xmlns:p14="http://schemas.microsoft.com/office/powerpoint/2010/main" val="3302690822"/>
              </p:ext>
            </p:extLst>
          </p:nvPr>
        </p:nvGraphicFramePr>
        <p:xfrm>
          <a:off x="2035239" y="152344"/>
          <a:ext cx="9306092" cy="6553312"/>
        </p:xfrm>
        <a:graphic>
          <a:graphicData uri="http://schemas.openxmlformats.org/presentationml/2006/ole">
            <mc:AlternateContent xmlns:mc="http://schemas.openxmlformats.org/markup-compatibility/2006">
              <mc:Choice xmlns:v="urn:schemas-microsoft-com:vml" Requires="v">
                <p:oleObj spid="_x0000_s3267"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2035239" y="152344"/>
                        <a:ext cx="9306092" cy="6553312"/>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xmlns="" id="{D986A5D6-A0DE-7F4C-9EF9-29FE651E3D6D}"/>
              </a:ext>
            </a:extLst>
          </p:cNvPr>
          <p:cNvCxnSpPr>
            <a:cxnSpLocks/>
          </p:cNvCxnSpPr>
          <p:nvPr/>
        </p:nvCxnSpPr>
        <p:spPr>
          <a:xfrm>
            <a:off x="1739151" y="1396516"/>
            <a:ext cx="809627" cy="16376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xmlns="" id="{7C689432-4130-6846-A89B-8D94699EC919}"/>
              </a:ext>
            </a:extLst>
          </p:cNvPr>
          <p:cNvSpPr txBox="1"/>
          <p:nvPr/>
        </p:nvSpPr>
        <p:spPr>
          <a:xfrm>
            <a:off x="1013010" y="678033"/>
            <a:ext cx="1380565" cy="646331"/>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Self Assessment</a:t>
            </a:r>
          </a:p>
        </p:txBody>
      </p:sp>
    </p:spTree>
    <p:extLst>
      <p:ext uri="{BB962C8B-B14F-4D97-AF65-F5344CB8AC3E}">
        <p14:creationId xmlns:p14="http://schemas.microsoft.com/office/powerpoint/2010/main" val="3405824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130817" y="1949133"/>
            <a:ext cx="7061183" cy="444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ounded Rectangle 13"/>
          <p:cNvSpPr/>
          <p:nvPr/>
        </p:nvSpPr>
        <p:spPr>
          <a:xfrm>
            <a:off x="8560515" y="1934581"/>
            <a:ext cx="1826530" cy="44464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A1A2"/>
              </a:solidFill>
              <a:effectLst/>
              <a:uLnTx/>
              <a:uFillTx/>
              <a:latin typeface="Verdana"/>
              <a:ea typeface="+mn-ea"/>
              <a:cs typeface="+mn-cs"/>
            </a:endParaRPr>
          </a:p>
        </p:txBody>
      </p:sp>
      <p:sp>
        <p:nvSpPr>
          <p:cNvPr id="3" name="Rectangle 2">
            <a:extLst>
              <a:ext uri="{FF2B5EF4-FFF2-40B4-BE49-F238E27FC236}">
                <a16:creationId xmlns:a16="http://schemas.microsoft.com/office/drawing/2014/main" xmlns="" id="{DFD6A77C-6DBA-9543-B7A8-B587D6484458}"/>
              </a:ext>
            </a:extLst>
          </p:cNvPr>
          <p:cNvSpPr/>
          <p:nvPr/>
        </p:nvSpPr>
        <p:spPr>
          <a:xfrm>
            <a:off x="5075158" y="374999"/>
            <a:ext cx="6136181" cy="1292662"/>
          </a:xfrm>
          <a:prstGeom prst="rect">
            <a:avLst/>
          </a:prstGeom>
        </p:spPr>
        <p:txBody>
          <a:bodyPr wrap="square">
            <a:spAutoFit/>
          </a:bodyPr>
          <a:lstStyle/>
          <a:p>
            <a:pPr marL="0" lvl="1" defTabSz="685800"/>
            <a:r>
              <a:rPr lang="en-US" altLang="en-US" sz="1950" b="1" dirty="0"/>
              <a:t>Our Pillars</a:t>
            </a:r>
          </a:p>
          <a:p>
            <a:pPr marL="0" lvl="1" defTabSz="685800"/>
            <a:r>
              <a:rPr lang="en-US" altLang="en-US" sz="1950" i="1" dirty="0"/>
              <a:t>Capabilities we must develop to nurture effective instruction and a mission-focused empowering organizational infrastructure</a:t>
            </a:r>
          </a:p>
        </p:txBody>
      </p:sp>
      <p:pic>
        <p:nvPicPr>
          <p:cNvPr id="10" name="Content Placeholder 4">
            <a:extLst>
              <a:ext uri="{FF2B5EF4-FFF2-40B4-BE49-F238E27FC236}">
                <a16:creationId xmlns:a16="http://schemas.microsoft.com/office/drawing/2014/main" xmlns="" id="{1D3BEA33-7FE3-B249-94E3-F327101ABA50}"/>
              </a:ext>
            </a:extLst>
          </p:cNvPr>
          <p:cNvPicPr>
            <a:picLocks noChangeAspect="1"/>
          </p:cNvPicPr>
          <p:nvPr/>
        </p:nvPicPr>
        <p:blipFill>
          <a:blip r:embed="rId4"/>
          <a:stretch>
            <a:fillRect/>
          </a:stretch>
        </p:blipFill>
        <p:spPr>
          <a:xfrm>
            <a:off x="1362635" y="3791263"/>
            <a:ext cx="2202398" cy="2604294"/>
          </a:xfrm>
          <a:prstGeom prst="rect">
            <a:avLst/>
          </a:prstGeom>
          <a:ln>
            <a:solidFill>
              <a:schemeClr val="bg1"/>
            </a:solidFill>
          </a:ln>
        </p:spPr>
      </p:pic>
    </p:spTree>
    <p:extLst>
      <p:ext uri="{BB962C8B-B14F-4D97-AF65-F5344CB8AC3E}">
        <p14:creationId xmlns:p14="http://schemas.microsoft.com/office/powerpoint/2010/main" val="1775658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5F4475C2-3FF5-49BB-B4DF-EBB8795E7571}"/>
              </a:ext>
            </a:extLst>
          </p:cNvPr>
          <p:cNvGraphicFramePr>
            <a:graphicFrameLocks noChangeAspect="1"/>
          </p:cNvGraphicFramePr>
          <p:nvPr>
            <p:extLst>
              <p:ext uri="{D42A27DB-BD31-4B8C-83A1-F6EECF244321}">
                <p14:modId xmlns:p14="http://schemas.microsoft.com/office/powerpoint/2010/main" val="1190277703"/>
              </p:ext>
            </p:extLst>
          </p:nvPr>
        </p:nvGraphicFramePr>
        <p:xfrm>
          <a:off x="1051559" y="140649"/>
          <a:ext cx="9873095" cy="6607181"/>
        </p:xfrm>
        <a:graphic>
          <a:graphicData uri="http://schemas.openxmlformats.org/presentationml/2006/ole">
            <mc:AlternateContent xmlns:mc="http://schemas.openxmlformats.org/markup-compatibility/2006">
              <mc:Choice xmlns:v="urn:schemas-microsoft-com:vml" Requires="v">
                <p:oleObj spid="_x0000_s4281"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1051559" y="140649"/>
                        <a:ext cx="9873095" cy="6607181"/>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xmlns="" id="{D986A5D6-A0DE-7F4C-9EF9-29FE651E3D6D}"/>
              </a:ext>
            </a:extLst>
          </p:cNvPr>
          <p:cNvCxnSpPr>
            <a:cxnSpLocks/>
          </p:cNvCxnSpPr>
          <p:nvPr/>
        </p:nvCxnSpPr>
        <p:spPr>
          <a:xfrm flipH="1" flipV="1">
            <a:off x="4391097" y="1480873"/>
            <a:ext cx="278295" cy="52683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xmlns="" id="{7C689432-4130-6846-A89B-8D94699EC919}"/>
              </a:ext>
            </a:extLst>
          </p:cNvPr>
          <p:cNvSpPr txBox="1"/>
          <p:nvPr/>
        </p:nvSpPr>
        <p:spPr>
          <a:xfrm>
            <a:off x="4055165" y="2007707"/>
            <a:ext cx="950160" cy="646331"/>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Student Growth</a:t>
            </a:r>
          </a:p>
        </p:txBody>
      </p:sp>
    </p:spTree>
    <p:extLst>
      <p:ext uri="{BB962C8B-B14F-4D97-AF65-F5344CB8AC3E}">
        <p14:creationId xmlns:p14="http://schemas.microsoft.com/office/powerpoint/2010/main" val="145916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BF60378A-6C88-454A-8302-879EC3CF0C4B}"/>
              </a:ext>
            </a:extLst>
          </p:cNvPr>
          <p:cNvGraphicFramePr>
            <a:graphicFrameLocks noChangeAspect="1"/>
          </p:cNvGraphicFramePr>
          <p:nvPr>
            <p:extLst>
              <p:ext uri="{D42A27DB-BD31-4B8C-83A1-F6EECF244321}">
                <p14:modId xmlns:p14="http://schemas.microsoft.com/office/powerpoint/2010/main" val="2704759879"/>
              </p:ext>
            </p:extLst>
          </p:nvPr>
        </p:nvGraphicFramePr>
        <p:xfrm>
          <a:off x="1752600" y="-17988"/>
          <a:ext cx="9445723" cy="7043628"/>
        </p:xfrm>
        <a:graphic>
          <a:graphicData uri="http://schemas.openxmlformats.org/presentationml/2006/ole">
            <mc:AlternateContent xmlns:mc="http://schemas.openxmlformats.org/markup-compatibility/2006">
              <mc:Choice xmlns:v="urn:schemas-microsoft-com:vml" Requires="v">
                <p:oleObj spid="_x0000_s5312"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1752600" y="-17988"/>
                        <a:ext cx="9445723" cy="7043628"/>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xmlns="" id="{01D107F5-4C1E-EA48-ABC9-14C26ABAEF7F}"/>
              </a:ext>
            </a:extLst>
          </p:cNvPr>
          <p:cNvCxnSpPr>
            <a:cxnSpLocks/>
          </p:cNvCxnSpPr>
          <p:nvPr/>
        </p:nvCxnSpPr>
        <p:spPr>
          <a:xfrm>
            <a:off x="2049720" y="2721569"/>
            <a:ext cx="1005452"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A4F944FA-18A3-FF4F-AA5C-28C7069243C4}"/>
              </a:ext>
            </a:extLst>
          </p:cNvPr>
          <p:cNvSpPr txBox="1"/>
          <p:nvPr/>
        </p:nvSpPr>
        <p:spPr>
          <a:xfrm>
            <a:off x="1359437" y="2157552"/>
            <a:ext cx="1380565" cy="369332"/>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Pre-Inquiry</a:t>
            </a:r>
          </a:p>
        </p:txBody>
      </p:sp>
    </p:spTree>
    <p:extLst>
      <p:ext uri="{BB962C8B-B14F-4D97-AF65-F5344CB8AC3E}">
        <p14:creationId xmlns:p14="http://schemas.microsoft.com/office/powerpoint/2010/main" val="1789111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6DF2CDAA-B9C8-43A3-881A-56A68D8DE1AF}"/>
              </a:ext>
            </a:extLst>
          </p:cNvPr>
          <p:cNvGraphicFramePr>
            <a:graphicFrameLocks noChangeAspect="1"/>
          </p:cNvGraphicFramePr>
          <p:nvPr>
            <p:extLst>
              <p:ext uri="{D42A27DB-BD31-4B8C-83A1-F6EECF244321}">
                <p14:modId xmlns:p14="http://schemas.microsoft.com/office/powerpoint/2010/main" val="2812216908"/>
              </p:ext>
            </p:extLst>
          </p:nvPr>
        </p:nvGraphicFramePr>
        <p:xfrm>
          <a:off x="1943100" y="0"/>
          <a:ext cx="9906468" cy="6911339"/>
        </p:xfrm>
        <a:graphic>
          <a:graphicData uri="http://schemas.openxmlformats.org/presentationml/2006/ole">
            <mc:AlternateContent xmlns:mc="http://schemas.openxmlformats.org/markup-compatibility/2006">
              <mc:Choice xmlns:v="urn:schemas-microsoft-com:vml" Requires="v">
                <p:oleObj spid="_x0000_s6335"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1943100" y="0"/>
                        <a:ext cx="9906468" cy="6911339"/>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xmlns="" id="{01D107F5-4C1E-EA48-ABC9-14C26ABAEF7F}"/>
              </a:ext>
            </a:extLst>
          </p:cNvPr>
          <p:cNvCxnSpPr>
            <a:cxnSpLocks/>
          </p:cNvCxnSpPr>
          <p:nvPr/>
        </p:nvCxnSpPr>
        <p:spPr>
          <a:xfrm>
            <a:off x="1252818" y="4899096"/>
            <a:ext cx="1005452"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A4F944FA-18A3-FF4F-AA5C-28C7069243C4}"/>
              </a:ext>
            </a:extLst>
          </p:cNvPr>
          <p:cNvSpPr txBox="1"/>
          <p:nvPr/>
        </p:nvSpPr>
        <p:spPr>
          <a:xfrm>
            <a:off x="562535" y="4049329"/>
            <a:ext cx="1380565" cy="646331"/>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1</a:t>
            </a:r>
            <a:r>
              <a:rPr lang="en-US" baseline="30000" dirty="0">
                <a:solidFill>
                  <a:srgbClr val="FF0000"/>
                </a:solidFill>
              </a:rPr>
              <a:t>st</a:t>
            </a:r>
            <a:r>
              <a:rPr lang="en-US" dirty="0">
                <a:solidFill>
                  <a:srgbClr val="FF0000"/>
                </a:solidFill>
              </a:rPr>
              <a:t> Inquiry Cycle</a:t>
            </a:r>
          </a:p>
        </p:txBody>
      </p:sp>
    </p:spTree>
    <p:extLst>
      <p:ext uri="{BB962C8B-B14F-4D97-AF65-F5344CB8AC3E}">
        <p14:creationId xmlns:p14="http://schemas.microsoft.com/office/powerpoint/2010/main" val="2256533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1E9DA110-2353-4F0E-AA01-1035E031602D}"/>
              </a:ext>
            </a:extLst>
          </p:cNvPr>
          <p:cNvGraphicFramePr>
            <a:graphicFrameLocks noChangeAspect="1"/>
          </p:cNvGraphicFramePr>
          <p:nvPr>
            <p:extLst>
              <p:ext uri="{D42A27DB-BD31-4B8C-83A1-F6EECF244321}">
                <p14:modId xmlns:p14="http://schemas.microsoft.com/office/powerpoint/2010/main" val="4083800785"/>
              </p:ext>
            </p:extLst>
          </p:nvPr>
        </p:nvGraphicFramePr>
        <p:xfrm>
          <a:off x="1258512" y="84064"/>
          <a:ext cx="9674975" cy="6941576"/>
        </p:xfrm>
        <a:graphic>
          <a:graphicData uri="http://schemas.openxmlformats.org/presentationml/2006/ole">
            <mc:AlternateContent xmlns:mc="http://schemas.openxmlformats.org/markup-compatibility/2006">
              <mc:Choice xmlns:v="urn:schemas-microsoft-com:vml" Requires="v">
                <p:oleObj spid="_x0000_s7358"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1258512" y="84064"/>
                        <a:ext cx="9674975" cy="6941576"/>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xmlns="" id="{01D107F5-4C1E-EA48-ABC9-14C26ABAEF7F}"/>
              </a:ext>
            </a:extLst>
          </p:cNvPr>
          <p:cNvCxnSpPr>
            <a:cxnSpLocks/>
          </p:cNvCxnSpPr>
          <p:nvPr/>
        </p:nvCxnSpPr>
        <p:spPr>
          <a:xfrm>
            <a:off x="6241553" y="4621061"/>
            <a:ext cx="1" cy="48225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A4F944FA-18A3-FF4F-AA5C-28C7069243C4}"/>
              </a:ext>
            </a:extLst>
          </p:cNvPr>
          <p:cNvSpPr txBox="1"/>
          <p:nvPr/>
        </p:nvSpPr>
        <p:spPr>
          <a:xfrm>
            <a:off x="5551271" y="3661823"/>
            <a:ext cx="1380565" cy="923330"/>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Mid-Year Formative Assessment</a:t>
            </a:r>
          </a:p>
        </p:txBody>
      </p:sp>
    </p:spTree>
    <p:extLst>
      <p:ext uri="{BB962C8B-B14F-4D97-AF65-F5344CB8AC3E}">
        <p14:creationId xmlns:p14="http://schemas.microsoft.com/office/powerpoint/2010/main" val="171032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E58D9A00-084D-451E-A599-3C9A1BF1100D}"/>
              </a:ext>
            </a:extLst>
          </p:cNvPr>
          <p:cNvGraphicFramePr>
            <a:graphicFrameLocks noChangeAspect="1"/>
          </p:cNvGraphicFramePr>
          <p:nvPr>
            <p:extLst>
              <p:ext uri="{D42A27DB-BD31-4B8C-83A1-F6EECF244321}">
                <p14:modId xmlns:p14="http://schemas.microsoft.com/office/powerpoint/2010/main" val="2264133450"/>
              </p:ext>
            </p:extLst>
          </p:nvPr>
        </p:nvGraphicFramePr>
        <p:xfrm>
          <a:off x="708708" y="0"/>
          <a:ext cx="9673542" cy="6950965"/>
        </p:xfrm>
        <a:graphic>
          <a:graphicData uri="http://schemas.openxmlformats.org/presentationml/2006/ole">
            <mc:AlternateContent xmlns:mc="http://schemas.openxmlformats.org/markup-compatibility/2006">
              <mc:Choice xmlns:v="urn:schemas-microsoft-com:vml" Requires="v">
                <p:oleObj spid="_x0000_s8386"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708708" y="0"/>
                        <a:ext cx="9673542" cy="6950965"/>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xmlns="" id="{01D107F5-4C1E-EA48-ABC9-14C26ABAEF7F}"/>
              </a:ext>
            </a:extLst>
          </p:cNvPr>
          <p:cNvCxnSpPr>
            <a:cxnSpLocks/>
          </p:cNvCxnSpPr>
          <p:nvPr/>
        </p:nvCxnSpPr>
        <p:spPr>
          <a:xfrm flipH="1">
            <a:off x="10092690" y="4577929"/>
            <a:ext cx="1001038" cy="18838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A4F944FA-18A3-FF4F-AA5C-28C7069243C4}"/>
              </a:ext>
            </a:extLst>
          </p:cNvPr>
          <p:cNvSpPr txBox="1"/>
          <p:nvPr/>
        </p:nvSpPr>
        <p:spPr>
          <a:xfrm>
            <a:off x="10260011" y="3755959"/>
            <a:ext cx="1380565" cy="646331"/>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2</a:t>
            </a:r>
            <a:r>
              <a:rPr lang="en-US" baseline="30000" dirty="0">
                <a:solidFill>
                  <a:srgbClr val="FF0000"/>
                </a:solidFill>
              </a:rPr>
              <a:t>nd</a:t>
            </a:r>
            <a:r>
              <a:rPr lang="en-US" dirty="0">
                <a:solidFill>
                  <a:srgbClr val="FF0000"/>
                </a:solidFill>
              </a:rPr>
              <a:t> Inquiry Cycle</a:t>
            </a:r>
          </a:p>
        </p:txBody>
      </p:sp>
    </p:spTree>
    <p:extLst>
      <p:ext uri="{BB962C8B-B14F-4D97-AF65-F5344CB8AC3E}">
        <p14:creationId xmlns:p14="http://schemas.microsoft.com/office/powerpoint/2010/main" val="2784658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119F9E29-D89D-4313-B1D5-92F4E91E159E}"/>
              </a:ext>
            </a:extLst>
          </p:cNvPr>
          <p:cNvGraphicFramePr>
            <a:graphicFrameLocks noChangeAspect="1"/>
          </p:cNvGraphicFramePr>
          <p:nvPr>
            <p:extLst>
              <p:ext uri="{D42A27DB-BD31-4B8C-83A1-F6EECF244321}">
                <p14:modId xmlns:p14="http://schemas.microsoft.com/office/powerpoint/2010/main" val="1238393933"/>
              </p:ext>
            </p:extLst>
          </p:nvPr>
        </p:nvGraphicFramePr>
        <p:xfrm>
          <a:off x="990600" y="20112"/>
          <a:ext cx="9505534" cy="6807408"/>
        </p:xfrm>
        <a:graphic>
          <a:graphicData uri="http://schemas.openxmlformats.org/presentationml/2006/ole">
            <mc:AlternateContent xmlns:mc="http://schemas.openxmlformats.org/markup-compatibility/2006">
              <mc:Choice xmlns:v="urn:schemas-microsoft-com:vml" Requires="v">
                <p:oleObj spid="_x0000_s9401" name="Acrobat Document" r:id="rId4" imgW="3771742" imgH="2914346" progId="Acrobat.Document.DC">
                  <p:embed/>
                </p:oleObj>
              </mc:Choice>
              <mc:Fallback>
                <p:oleObj name="Acrobat Document" r:id="rId4" imgW="3771742" imgH="2914346" progId="Acrobat.Document.DC">
                  <p:embed/>
                  <p:pic>
                    <p:nvPicPr>
                      <p:cNvPr id="8" name="Object 7">
                        <a:extLst>
                          <a:ext uri="{FF2B5EF4-FFF2-40B4-BE49-F238E27FC236}">
                            <a16:creationId xmlns:a16="http://schemas.microsoft.com/office/drawing/2014/main" xmlns="" id="{B0FA3DDF-D04E-4047-A494-A578C9390860}"/>
                          </a:ext>
                        </a:extLst>
                      </p:cNvPr>
                      <p:cNvPicPr/>
                      <p:nvPr/>
                    </p:nvPicPr>
                    <p:blipFill>
                      <a:blip r:embed="rId5"/>
                      <a:stretch>
                        <a:fillRect/>
                      </a:stretch>
                    </p:blipFill>
                    <p:spPr>
                      <a:xfrm>
                        <a:off x="990600" y="20112"/>
                        <a:ext cx="9505534" cy="6807408"/>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xmlns="" id="{01D107F5-4C1E-EA48-ABC9-14C26ABAEF7F}"/>
              </a:ext>
            </a:extLst>
          </p:cNvPr>
          <p:cNvCxnSpPr>
            <a:cxnSpLocks/>
          </p:cNvCxnSpPr>
          <p:nvPr/>
        </p:nvCxnSpPr>
        <p:spPr>
          <a:xfrm flipH="1">
            <a:off x="9357360" y="2194560"/>
            <a:ext cx="933450" cy="25514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A4F944FA-18A3-FF4F-AA5C-28C7069243C4}"/>
              </a:ext>
            </a:extLst>
          </p:cNvPr>
          <p:cNvSpPr txBox="1"/>
          <p:nvPr/>
        </p:nvSpPr>
        <p:spPr>
          <a:xfrm>
            <a:off x="10480895" y="1526375"/>
            <a:ext cx="1380565" cy="923330"/>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End-of-Year Performance Evaluation</a:t>
            </a:r>
          </a:p>
        </p:txBody>
      </p:sp>
    </p:spTree>
    <p:extLst>
      <p:ext uri="{BB962C8B-B14F-4D97-AF65-F5344CB8AC3E}">
        <p14:creationId xmlns:p14="http://schemas.microsoft.com/office/powerpoint/2010/main" val="154762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356E6E53-492E-4018-A648-211FC8291DF3}"/>
              </a:ext>
            </a:extLst>
          </p:cNvPr>
          <p:cNvGraphicFramePr>
            <a:graphicFrameLocks noChangeAspect="1"/>
          </p:cNvGraphicFramePr>
          <p:nvPr>
            <p:extLst>
              <p:ext uri="{D42A27DB-BD31-4B8C-83A1-F6EECF244321}">
                <p14:modId xmlns:p14="http://schemas.microsoft.com/office/powerpoint/2010/main" val="2389214551"/>
              </p:ext>
            </p:extLst>
          </p:nvPr>
        </p:nvGraphicFramePr>
        <p:xfrm>
          <a:off x="1704975" y="1245575"/>
          <a:ext cx="8088214" cy="5612425"/>
        </p:xfrm>
        <a:graphic>
          <a:graphicData uri="http://schemas.openxmlformats.org/presentationml/2006/ole">
            <mc:AlternateContent xmlns:mc="http://schemas.openxmlformats.org/markup-compatibility/2006">
              <mc:Choice xmlns:v="urn:schemas-microsoft-com:vml" Requires="v">
                <p:oleObj spid="_x0000_s14507" name="Acrobat Document" r:id="rId4" imgW="3771742" imgH="2914346" progId="Acrobat.Document.DC">
                  <p:embed/>
                </p:oleObj>
              </mc:Choice>
              <mc:Fallback>
                <p:oleObj name="Acrobat Document" r:id="rId4" imgW="3771742" imgH="2914346" progId="Acrobat.Document.DC">
                  <p:embed/>
                  <p:pic>
                    <p:nvPicPr>
                      <p:cNvPr id="6" name="Object 5">
                        <a:extLst>
                          <a:ext uri="{FF2B5EF4-FFF2-40B4-BE49-F238E27FC236}">
                            <a16:creationId xmlns:a16="http://schemas.microsoft.com/office/drawing/2014/main" xmlns="" id="{356E6E53-492E-4018-A648-211FC8291DF3}"/>
                          </a:ext>
                        </a:extLst>
                      </p:cNvPr>
                      <p:cNvPicPr/>
                      <p:nvPr/>
                    </p:nvPicPr>
                    <p:blipFill>
                      <a:blip r:embed="rId5"/>
                      <a:stretch>
                        <a:fillRect/>
                      </a:stretch>
                    </p:blipFill>
                    <p:spPr>
                      <a:xfrm>
                        <a:off x="1704975" y="1245575"/>
                        <a:ext cx="8088214" cy="56124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xmlns="" id="{B295824A-1516-F049-8979-B53AC4E0DA91}"/>
              </a:ext>
            </a:extLst>
          </p:cNvPr>
          <p:cNvPicPr>
            <a:picLocks noChangeAspect="1"/>
          </p:cNvPicPr>
          <p:nvPr/>
        </p:nvPicPr>
        <p:blipFill>
          <a:blip r:embed="rId6"/>
          <a:stretch>
            <a:fillRect/>
          </a:stretch>
        </p:blipFill>
        <p:spPr>
          <a:xfrm>
            <a:off x="1795754" y="3800474"/>
            <a:ext cx="3229636" cy="2850010"/>
          </a:xfrm>
          <a:prstGeom prst="rect">
            <a:avLst/>
          </a:prstGeom>
        </p:spPr>
      </p:pic>
      <p:sp>
        <p:nvSpPr>
          <p:cNvPr id="4" name="Rounded Rectangle 3">
            <a:extLst>
              <a:ext uri="{FF2B5EF4-FFF2-40B4-BE49-F238E27FC236}">
                <a16:creationId xmlns:a16="http://schemas.microsoft.com/office/drawing/2014/main" xmlns="" id="{D69F60EA-D95E-A94F-B897-F67BE6E6E86B}"/>
              </a:ext>
            </a:extLst>
          </p:cNvPr>
          <p:cNvSpPr/>
          <p:nvPr/>
        </p:nvSpPr>
        <p:spPr>
          <a:xfrm>
            <a:off x="6673976" y="3829049"/>
            <a:ext cx="3062063" cy="2696865"/>
          </a:xfrm>
          <a:prstGeom prst="roundRect">
            <a:avLst/>
          </a:prstGeom>
          <a:noFill/>
          <a:ln w="57150" cap="flat" cmpd="sng" algn="ctr">
            <a:solidFill>
              <a:srgbClr val="FF0000"/>
            </a:solidFill>
            <a:prstDash val="solid"/>
          </a:ln>
          <a:effectLst/>
        </p:spPr>
        <p:txBody>
          <a:bodyPr rtlCol="0" anchor="ctr"/>
          <a:lstStyle/>
          <a:p>
            <a:pPr algn="ctr">
              <a:defRPr/>
            </a:pPr>
            <a:endParaRPr lang="en-US" kern="0" dirty="0">
              <a:solidFill>
                <a:prstClr val="white"/>
              </a:solidFill>
              <a:latin typeface="Arial"/>
            </a:endParaRPr>
          </a:p>
        </p:txBody>
      </p:sp>
      <p:sp>
        <p:nvSpPr>
          <p:cNvPr id="5" name="Title 1">
            <a:extLst>
              <a:ext uri="{FF2B5EF4-FFF2-40B4-BE49-F238E27FC236}">
                <a16:creationId xmlns:a16="http://schemas.microsoft.com/office/drawing/2014/main" xmlns="" id="{883863D3-8661-4F36-9B78-B9BACB992AD5}"/>
              </a:ext>
            </a:extLst>
          </p:cNvPr>
          <p:cNvSpPr txBox="1">
            <a:spLocks/>
          </p:cNvSpPr>
          <p:nvPr/>
        </p:nvSpPr>
        <p:spPr>
          <a:xfrm>
            <a:off x="10447" y="13350"/>
            <a:ext cx="11877207" cy="132556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The Minimum # of Observations per CBA</a:t>
            </a:r>
            <a:br>
              <a:rPr lang="en-US"/>
            </a:br>
            <a:endParaRPr lang="en-US" sz="2400" dirty="0"/>
          </a:p>
        </p:txBody>
      </p:sp>
    </p:spTree>
    <p:extLst>
      <p:ext uri="{BB962C8B-B14F-4D97-AF65-F5344CB8AC3E}">
        <p14:creationId xmlns:p14="http://schemas.microsoft.com/office/powerpoint/2010/main" val="327952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8EA8E-623E-604A-9C63-4EB0ED2EDAFF}"/>
              </a:ext>
            </a:extLst>
          </p:cNvPr>
          <p:cNvSpPr>
            <a:spLocks noGrp="1"/>
          </p:cNvSpPr>
          <p:nvPr>
            <p:ph type="title"/>
          </p:nvPr>
        </p:nvSpPr>
        <p:spPr>
          <a:xfrm>
            <a:off x="10447" y="13350"/>
            <a:ext cx="11877207" cy="1325563"/>
          </a:xfrm>
          <a:noFill/>
        </p:spPr>
        <p:txBody>
          <a:bodyPr vert="horz" lIns="91440" tIns="45720" rIns="91440" bIns="45720" rtlCol="0" anchor="b">
            <a:normAutofit/>
          </a:bodyPr>
          <a:lstStyle/>
          <a:p>
            <a:pPr algn="ctr"/>
            <a:r>
              <a:rPr lang="en-US" dirty="0"/>
              <a:t>What about additional observations?</a:t>
            </a:r>
            <a:br>
              <a:rPr lang="en-US" dirty="0"/>
            </a:br>
            <a:endParaRPr lang="en-US" sz="2400" dirty="0"/>
          </a:p>
        </p:txBody>
      </p:sp>
      <p:pic>
        <p:nvPicPr>
          <p:cNvPr id="4" name="Picture 3">
            <a:extLst>
              <a:ext uri="{FF2B5EF4-FFF2-40B4-BE49-F238E27FC236}">
                <a16:creationId xmlns:a16="http://schemas.microsoft.com/office/drawing/2014/main" xmlns="" id="{9DA28239-B793-1D41-9604-F16FDA6B44C5}"/>
              </a:ext>
            </a:extLst>
          </p:cNvPr>
          <p:cNvPicPr>
            <a:picLocks noChangeAspect="1"/>
          </p:cNvPicPr>
          <p:nvPr/>
        </p:nvPicPr>
        <p:blipFill>
          <a:blip r:embed="rId3"/>
          <a:stretch>
            <a:fillRect/>
          </a:stretch>
        </p:blipFill>
        <p:spPr>
          <a:xfrm>
            <a:off x="704538" y="1555646"/>
            <a:ext cx="4087318" cy="3746708"/>
          </a:xfrm>
          <a:prstGeom prst="rect">
            <a:avLst/>
          </a:prstGeom>
        </p:spPr>
      </p:pic>
      <p:sp>
        <p:nvSpPr>
          <p:cNvPr id="3" name="Text Placeholder 2">
            <a:extLst>
              <a:ext uri="{FF2B5EF4-FFF2-40B4-BE49-F238E27FC236}">
                <a16:creationId xmlns:a16="http://schemas.microsoft.com/office/drawing/2014/main" xmlns="" id="{4B4A803E-CEAB-D84F-9DB4-CADA862C9F36}"/>
              </a:ext>
            </a:extLst>
          </p:cNvPr>
          <p:cNvSpPr>
            <a:spLocks noGrp="1"/>
          </p:cNvSpPr>
          <p:nvPr>
            <p:ph sz="quarter" idx="10"/>
          </p:nvPr>
        </p:nvSpPr>
        <p:spPr>
          <a:xfrm>
            <a:off x="5077123" y="1467854"/>
            <a:ext cx="6810531" cy="4063516"/>
          </a:xfrm>
          <a:solidFill>
            <a:schemeClr val="bg1"/>
          </a:solidFill>
        </p:spPr>
        <p:txBody>
          <a:bodyPr vert="horz" lIns="91440" tIns="45720" rIns="91440" bIns="45720" rtlCol="0">
            <a:normAutofit/>
          </a:bodyPr>
          <a:lstStyle/>
          <a:p>
            <a:pPr marL="0" indent="0">
              <a:buNone/>
            </a:pPr>
            <a:r>
              <a:rPr lang="en-US" sz="4200" dirty="0">
                <a:solidFill>
                  <a:schemeClr val="tx1"/>
                </a:solidFill>
              </a:rPr>
              <a:t>YES!</a:t>
            </a:r>
          </a:p>
          <a:p>
            <a:pPr marL="0" indent="0">
              <a:buNone/>
            </a:pPr>
            <a:endParaRPr lang="en-US" sz="1400" dirty="0"/>
          </a:p>
          <a:p>
            <a:pPr marL="1143000" indent="0">
              <a:buNone/>
            </a:pPr>
            <a:r>
              <a:rPr lang="en-US" dirty="0"/>
              <a:t>= additional observations to gather evidence of your growing instructional practice!</a:t>
            </a:r>
          </a:p>
        </p:txBody>
      </p:sp>
      <p:sp>
        <p:nvSpPr>
          <p:cNvPr id="5" name="Pentagon 4">
            <a:extLst>
              <a:ext uri="{FF2B5EF4-FFF2-40B4-BE49-F238E27FC236}">
                <a16:creationId xmlns:a16="http://schemas.microsoft.com/office/drawing/2014/main" xmlns="" id="{5EBEA96A-88E6-4D1D-BD95-FFB2A9EC61A2}"/>
              </a:ext>
            </a:extLst>
          </p:cNvPr>
          <p:cNvSpPr/>
          <p:nvPr/>
        </p:nvSpPr>
        <p:spPr>
          <a:xfrm>
            <a:off x="5460332" y="2406316"/>
            <a:ext cx="637673" cy="637673"/>
          </a:xfrm>
          <a:prstGeom prst="pent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225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FE3A4E3E-948B-4DBC-B9DE-DF76035C53F7}"/>
              </a:ext>
            </a:extLst>
          </p:cNvPr>
          <p:cNvGraphicFramePr>
            <a:graphicFrameLocks noChangeAspect="1"/>
          </p:cNvGraphicFramePr>
          <p:nvPr>
            <p:extLst>
              <p:ext uri="{D42A27DB-BD31-4B8C-83A1-F6EECF244321}">
                <p14:modId xmlns:p14="http://schemas.microsoft.com/office/powerpoint/2010/main" val="3369877837"/>
              </p:ext>
            </p:extLst>
          </p:nvPr>
        </p:nvGraphicFramePr>
        <p:xfrm>
          <a:off x="6208128" y="1731696"/>
          <a:ext cx="5698122" cy="4333015"/>
        </p:xfrm>
        <a:graphic>
          <a:graphicData uri="http://schemas.openxmlformats.org/presentationml/2006/ole">
            <mc:AlternateContent xmlns:mc="http://schemas.openxmlformats.org/markup-compatibility/2006">
              <mc:Choice xmlns:v="urn:schemas-microsoft-com:vml" Requires="v">
                <p:oleObj spid="_x0000_s13665" name="Acrobat Document" r:id="rId4" imgW="3771742" imgH="2914346" progId="Acrobat.Document.DC">
                  <p:embed/>
                </p:oleObj>
              </mc:Choice>
              <mc:Fallback>
                <p:oleObj name="Acrobat Document" r:id="rId4" imgW="3771742" imgH="2914346" progId="Acrobat.Document.DC">
                  <p:embed/>
                  <p:pic>
                    <p:nvPicPr>
                      <p:cNvPr id="2" name="Object 1">
                        <a:extLst>
                          <a:ext uri="{FF2B5EF4-FFF2-40B4-BE49-F238E27FC236}">
                            <a16:creationId xmlns:a16="http://schemas.microsoft.com/office/drawing/2014/main" xmlns="" id="{FE3A4E3E-948B-4DBC-B9DE-DF76035C53F7}"/>
                          </a:ext>
                        </a:extLst>
                      </p:cNvPr>
                      <p:cNvPicPr/>
                      <p:nvPr/>
                    </p:nvPicPr>
                    <p:blipFill>
                      <a:blip r:embed="rId5"/>
                      <a:stretch>
                        <a:fillRect/>
                      </a:stretch>
                    </p:blipFill>
                    <p:spPr>
                      <a:xfrm>
                        <a:off x="6208128" y="1731696"/>
                        <a:ext cx="5698122" cy="4333015"/>
                      </a:xfrm>
                      <a:prstGeom prst="rect">
                        <a:avLst/>
                      </a:prstGeom>
                      <a:solidFill>
                        <a:schemeClr val="bg1"/>
                      </a:solidFill>
                      <a:ln>
                        <a:solidFill>
                          <a:schemeClr val="tx1"/>
                        </a:solidFill>
                      </a:ln>
                    </p:spPr>
                  </p:pic>
                </p:oleObj>
              </mc:Fallback>
            </mc:AlternateContent>
          </a:graphicData>
        </a:graphic>
      </p:graphicFrame>
      <p:sp>
        <p:nvSpPr>
          <p:cNvPr id="3" name="Rectangle 2">
            <a:extLst>
              <a:ext uri="{FF2B5EF4-FFF2-40B4-BE49-F238E27FC236}">
                <a16:creationId xmlns:a16="http://schemas.microsoft.com/office/drawing/2014/main" xmlns="" id="{3A7A9F60-B0BD-4FE3-B09B-A182701F7233}"/>
              </a:ext>
            </a:extLst>
          </p:cNvPr>
          <p:cNvSpPr/>
          <p:nvPr/>
        </p:nvSpPr>
        <p:spPr>
          <a:xfrm>
            <a:off x="9609609" y="2296334"/>
            <a:ext cx="700655" cy="156144"/>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aphicFrame>
        <p:nvGraphicFramePr>
          <p:cNvPr id="10" name="Object 9">
            <a:extLst>
              <a:ext uri="{FF2B5EF4-FFF2-40B4-BE49-F238E27FC236}">
                <a16:creationId xmlns:a16="http://schemas.microsoft.com/office/drawing/2014/main" xmlns="" id="{30A146CE-6160-434D-820B-0FF09B8BA064}"/>
              </a:ext>
            </a:extLst>
          </p:cNvPr>
          <p:cNvGraphicFramePr>
            <a:graphicFrameLocks noChangeAspect="1"/>
          </p:cNvGraphicFramePr>
          <p:nvPr>
            <p:extLst>
              <p:ext uri="{D42A27DB-BD31-4B8C-83A1-F6EECF244321}">
                <p14:modId xmlns:p14="http://schemas.microsoft.com/office/powerpoint/2010/main" val="2252586879"/>
              </p:ext>
            </p:extLst>
          </p:nvPr>
        </p:nvGraphicFramePr>
        <p:xfrm>
          <a:off x="169727" y="1731696"/>
          <a:ext cx="5936084" cy="4318673"/>
        </p:xfrm>
        <a:graphic>
          <a:graphicData uri="http://schemas.openxmlformats.org/presentationml/2006/ole">
            <mc:AlternateContent xmlns:mc="http://schemas.openxmlformats.org/markup-compatibility/2006">
              <mc:Choice xmlns:v="urn:schemas-microsoft-com:vml" Requires="v">
                <p:oleObj spid="_x0000_s13666" name="Acrobat Document" r:id="rId6" imgW="3771742" imgH="2914346" progId="Acrobat.Document.DC">
                  <p:embed/>
                </p:oleObj>
              </mc:Choice>
              <mc:Fallback>
                <p:oleObj name="Acrobat Document" r:id="rId6" imgW="3771742" imgH="2914346" progId="Acrobat.Document.DC">
                  <p:embed/>
                  <p:pic>
                    <p:nvPicPr>
                      <p:cNvPr id="4" name="Object 3">
                        <a:extLst>
                          <a:ext uri="{FF2B5EF4-FFF2-40B4-BE49-F238E27FC236}">
                            <a16:creationId xmlns:a16="http://schemas.microsoft.com/office/drawing/2014/main" xmlns="" id="{5B9D1B12-A624-4F07-B5C4-B27BF7E66B9D}"/>
                          </a:ext>
                        </a:extLst>
                      </p:cNvPr>
                      <p:cNvPicPr/>
                      <p:nvPr/>
                    </p:nvPicPr>
                    <p:blipFill>
                      <a:blip r:embed="rId7"/>
                      <a:stretch>
                        <a:fillRect/>
                      </a:stretch>
                    </p:blipFill>
                    <p:spPr>
                      <a:xfrm>
                        <a:off x="169727" y="1731696"/>
                        <a:ext cx="5936084" cy="4318673"/>
                      </a:xfrm>
                      <a:prstGeom prst="rect">
                        <a:avLst/>
                      </a:prstGeom>
                      <a:ln>
                        <a:solidFill>
                          <a:schemeClr val="accent1"/>
                        </a:solidFill>
                      </a:ln>
                    </p:spPr>
                  </p:pic>
                </p:oleObj>
              </mc:Fallback>
            </mc:AlternateContent>
          </a:graphicData>
        </a:graphic>
      </p:graphicFrame>
      <p:sp>
        <p:nvSpPr>
          <p:cNvPr id="11" name="Rectangle 10">
            <a:extLst>
              <a:ext uri="{FF2B5EF4-FFF2-40B4-BE49-F238E27FC236}">
                <a16:creationId xmlns:a16="http://schemas.microsoft.com/office/drawing/2014/main" xmlns="" id="{2F924428-261D-483C-A467-8A92FFC4770B}"/>
              </a:ext>
            </a:extLst>
          </p:cNvPr>
          <p:cNvSpPr/>
          <p:nvPr/>
        </p:nvSpPr>
        <p:spPr>
          <a:xfrm>
            <a:off x="3609967" y="2282685"/>
            <a:ext cx="841295" cy="156144"/>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xmlns="" id="{919FFA89-9770-43D6-8C11-603F4F257FA3}"/>
              </a:ext>
            </a:extLst>
          </p:cNvPr>
          <p:cNvSpPr>
            <a:spLocks noGrp="1"/>
          </p:cNvSpPr>
          <p:nvPr>
            <p:ph type="title"/>
          </p:nvPr>
        </p:nvSpPr>
        <p:spPr/>
        <p:txBody>
          <a:bodyPr>
            <a:normAutofit/>
          </a:bodyPr>
          <a:lstStyle/>
          <a:p>
            <a:pPr algn="ctr"/>
            <a:r>
              <a:rPr lang="en-US" sz="5400" dirty="0">
                <a:latin typeface="Verdana" panose="020B0604030504040204" pitchFamily="34" charset="0"/>
                <a:ea typeface="Verdana" panose="020B0604030504040204" pitchFamily="34" charset="0"/>
              </a:rPr>
              <a:t>Comprehensive vs. Focus</a:t>
            </a:r>
          </a:p>
        </p:txBody>
      </p:sp>
    </p:spTree>
    <p:extLst>
      <p:ext uri="{BB962C8B-B14F-4D97-AF65-F5344CB8AC3E}">
        <p14:creationId xmlns:p14="http://schemas.microsoft.com/office/powerpoint/2010/main" val="1920254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66731" y="804672"/>
            <a:ext cx="4309606" cy="3471461"/>
          </a:xfrm>
          <a:prstGeom prst="rect">
            <a:avLst/>
          </a:prstGeom>
          <a:noFill/>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How will I know if I am on a </a:t>
            </a:r>
            <a:r>
              <a:rPr lang="en-US" sz="5000" b="1" dirty="0">
                <a:latin typeface="+mj-lt"/>
                <a:ea typeface="+mj-ea"/>
                <a:cs typeface="+mj-cs"/>
              </a:rPr>
              <a:t>Comprehensive</a:t>
            </a:r>
            <a:r>
              <a:rPr lang="en-US" sz="5000" dirty="0">
                <a:latin typeface="+mj-lt"/>
                <a:ea typeface="+mj-ea"/>
                <a:cs typeface="+mj-cs"/>
              </a:rPr>
              <a:t> or </a:t>
            </a:r>
            <a:r>
              <a:rPr lang="en-US" sz="5000" b="1" dirty="0">
                <a:latin typeface="+mj-lt"/>
                <a:ea typeface="+mj-ea"/>
                <a:cs typeface="+mj-cs"/>
              </a:rPr>
              <a:t>Focus</a:t>
            </a:r>
            <a:r>
              <a:rPr lang="en-US" sz="5000" dirty="0">
                <a:latin typeface="+mj-lt"/>
                <a:ea typeface="+mj-ea"/>
                <a:cs typeface="+mj-cs"/>
              </a:rPr>
              <a:t> Evaluation?</a:t>
            </a:r>
          </a:p>
        </p:txBody>
      </p:sp>
      <p:sp>
        <p:nvSpPr>
          <p:cNvPr id="10" name="Rectangle 9">
            <a:extLst>
              <a:ext uri="{FF2B5EF4-FFF2-40B4-BE49-F238E27FC236}">
                <a16:creationId xmlns:a16="http://schemas.microsoft.com/office/drawing/2014/main" xmlns="" id="{71FC7D98-7B8B-402A-90FC-F027482F2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8">
            <a:extLst>
              <a:ext uri="{FF2B5EF4-FFF2-40B4-BE49-F238E27FC236}">
                <a16:creationId xmlns:a16="http://schemas.microsoft.com/office/drawing/2014/main" xmlns="" id="{AD7356EA-285B-4E5D-8FEC-104659A4F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60D8E49-30E0-4C99-B105-0610633C30DD}"/>
              </a:ext>
            </a:extLst>
          </p:cNvPr>
          <p:cNvPicPr>
            <a:picLocks noChangeAspect="1"/>
          </p:cNvPicPr>
          <p:nvPr/>
        </p:nvPicPr>
        <p:blipFill rotWithShape="1">
          <a:blip r:embed="rId3"/>
          <a:srcRect l="-20" r="2" b="2"/>
          <a:stretch/>
        </p:blipFill>
        <p:spPr>
          <a:xfrm>
            <a:off x="5375082" y="804672"/>
            <a:ext cx="6001109" cy="5248656"/>
          </a:xfrm>
          <a:prstGeom prst="rect">
            <a:avLst/>
          </a:prstGeom>
          <a:effectLst/>
        </p:spPr>
      </p:pic>
    </p:spTree>
    <p:extLst>
      <p:ext uri="{BB962C8B-B14F-4D97-AF65-F5344CB8AC3E}">
        <p14:creationId xmlns:p14="http://schemas.microsoft.com/office/powerpoint/2010/main" val="3857680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CE93F06-6085-6642-9E90-B9661399A6B9}"/>
              </a:ext>
            </a:extLst>
          </p:cNvPr>
          <p:cNvSpPr>
            <a:spLocks noGrp="1"/>
          </p:cNvSpPr>
          <p:nvPr>
            <p:ph sz="quarter" idx="10"/>
          </p:nvPr>
        </p:nvSpPr>
        <p:spPr>
          <a:xfrm>
            <a:off x="4999038" y="307974"/>
            <a:ext cx="6977372" cy="6293547"/>
          </a:xfrm>
        </p:spPr>
        <p:txBody>
          <a:bodyPr/>
          <a:lstStyle/>
          <a:p>
            <a:pPr marL="0" indent="0" algn="ctr" defTabSz="685800">
              <a:lnSpc>
                <a:spcPct val="107000"/>
              </a:lnSpc>
              <a:spcAft>
                <a:spcPts val="600"/>
              </a:spcAft>
              <a:buNone/>
              <a:defRPr/>
            </a:pPr>
            <a:r>
              <a:rPr lang="en-US" sz="2200" b="1" dirty="0"/>
              <a:t>Signature Strategies</a:t>
            </a:r>
          </a:p>
          <a:p>
            <a:pPr marL="88900" indent="0" defTabSz="685800">
              <a:buNone/>
              <a:defRPr/>
            </a:pPr>
            <a:r>
              <a:rPr lang="en-US" sz="2200" dirty="0"/>
              <a:t>Ensure all scholars FIRST receive high-quality core curriculum, instruction and learning </a:t>
            </a:r>
            <a:r>
              <a:rPr lang="en-US" sz="2200" b="1" u="sng" dirty="0"/>
              <a:t>aligned to the Instructional Framework.</a:t>
            </a:r>
          </a:p>
          <a:p>
            <a:pPr marL="88900" defTabSz="685800">
              <a:defRPr/>
            </a:pPr>
            <a:endParaRPr lang="en-US" sz="600" b="1" u="sng" dirty="0"/>
          </a:p>
          <a:p>
            <a:pPr marL="88900" indent="0" defTabSz="685800">
              <a:buNone/>
              <a:defRPr/>
            </a:pPr>
            <a:r>
              <a:rPr lang="en-US" sz="2200" dirty="0"/>
              <a:t>Provide teachers with descriptive, timely targeted feedback  through frequent inquiry cycles to support those practices within the proficient and distinguished range of the 5D CEL framework.</a:t>
            </a:r>
          </a:p>
          <a:p>
            <a:pPr marL="88900" defTabSz="685800">
              <a:defRPr/>
            </a:pPr>
            <a:endParaRPr lang="en-US" sz="600" dirty="0"/>
          </a:p>
          <a:p>
            <a:pPr marL="88900" indent="0" defTabSz="685800">
              <a:buNone/>
              <a:defRPr/>
            </a:pPr>
            <a:r>
              <a:rPr lang="en-US" sz="2200" dirty="0"/>
              <a:t>Design a sustainable, job-embedded, professional learning plan that supports teachers in analyzing student data, developing pedagogical content knowledge, and implementing those instructional practices within the proficient and distinguished range of the 5D CEL framework to support all learners in mastering core subjects.  </a:t>
            </a:r>
          </a:p>
          <a:p>
            <a:endParaRPr lang="en-US" dirty="0"/>
          </a:p>
        </p:txBody>
      </p:sp>
    </p:spTree>
    <p:extLst>
      <p:ext uri="{BB962C8B-B14F-4D97-AF65-F5344CB8AC3E}">
        <p14:creationId xmlns:p14="http://schemas.microsoft.com/office/powerpoint/2010/main" val="2108063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1045B59B-615E-4718-A150-42DE5D03E1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6CF29CD-38B8-4924-BA11-6D6051748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490B3D-6271-BC4D-A732-F1C53130B70D}"/>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sz="6000" b="1" kern="1200">
                <a:solidFill>
                  <a:srgbClr val="FFFFFF"/>
                </a:solidFill>
                <a:latin typeface="+mj-lt"/>
                <a:ea typeface="+mj-ea"/>
                <a:cs typeface="+mj-cs"/>
              </a:rPr>
              <a:t>NEXT UP:</a:t>
            </a:r>
            <a:endParaRPr lang="en-US" sz="6000" i="1" kern="1200">
              <a:solidFill>
                <a:srgbClr val="FFFFFF"/>
              </a:solidFill>
              <a:latin typeface="+mj-lt"/>
              <a:ea typeface="+mj-ea"/>
              <a:cs typeface="+mj-cs"/>
            </a:endParaRPr>
          </a:p>
        </p:txBody>
      </p: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ext uri="{D42A27DB-BD31-4B8C-83A1-F6EECF244321}">
                <p14:modId xmlns:p14="http://schemas.microsoft.com/office/powerpoint/2010/main" val="708943292"/>
              </p:ext>
            </p:extLst>
          </p:nvPr>
        </p:nvGraphicFramePr>
        <p:xfrm>
          <a:off x="650449" y="3139840"/>
          <a:ext cx="10901471" cy="2883992"/>
        </p:xfrm>
        <a:graphic>
          <a:graphicData uri="http://schemas.openxmlformats.org/drawingml/2006/table">
            <a:tbl>
              <a:tblPr firstRow="1" bandRow="1">
                <a:tableStyleId>{74C1A8A3-306A-4EB7-A6B1-4F7E0EB9C5D6}</a:tableStyleId>
              </a:tblPr>
              <a:tblGrid>
                <a:gridCol w="10901471">
                  <a:extLst>
                    <a:ext uri="{9D8B030D-6E8A-4147-A177-3AD203B41FA5}">
                      <a16:colId xmlns:a16="http://schemas.microsoft.com/office/drawing/2014/main" xmlns="" val="1857608675"/>
                    </a:ext>
                  </a:extLst>
                </a:gridCol>
              </a:tblGrid>
              <a:tr h="110349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100">
                          <a:latin typeface="Verdana" panose="020B0604030504040204" pitchFamily="34" charset="0"/>
                          <a:ea typeface="Verdana" panose="020B0604030504040204" pitchFamily="34" charset="0"/>
                          <a:cs typeface="Verdana" panose="020B0604030504040204" pitchFamily="34" charset="0"/>
                        </a:rPr>
                        <a:t>Learning Target</a:t>
                      </a:r>
                    </a:p>
                    <a:p>
                      <a:pPr marL="0" marR="0" lvl="0" indent="0" defTabSz="914400" eaLnBrk="1" fontAlgn="auto" latinLnBrk="0" hangingPunct="1">
                        <a:lnSpc>
                          <a:spcPct val="100000"/>
                        </a:lnSpc>
                        <a:spcBef>
                          <a:spcPts val="0"/>
                        </a:spcBef>
                        <a:spcAft>
                          <a:spcPts val="0"/>
                        </a:spcAft>
                        <a:buClrTx/>
                        <a:buSzTx/>
                        <a:buFontTx/>
                        <a:buNone/>
                        <a:tabLst/>
                        <a:defRPr/>
                      </a:pPr>
                      <a:r>
                        <a:rPr lang="en-US" sz="3100" b="0">
                          <a:latin typeface="Verdana" panose="020B0604030504040204" pitchFamily="34" charset="0"/>
                          <a:ea typeface="Verdana" panose="020B0604030504040204" pitchFamily="34" charset="0"/>
                          <a:cs typeface="Verdana" panose="020B0604030504040204" pitchFamily="34" charset="0"/>
                        </a:rPr>
                        <a:t>You will …</a:t>
                      </a:r>
                    </a:p>
                  </a:txBody>
                  <a:tcPr marL="101549" marR="101549" marT="50774" marB="50774"/>
                </a:tc>
                <a:extLst>
                  <a:ext uri="{0D108BD9-81ED-4DB2-BD59-A6C34878D82A}">
                    <a16:rowId xmlns:a16="http://schemas.microsoft.com/office/drawing/2014/main" xmlns="" val="2662639496"/>
                  </a:ext>
                </a:extLst>
              </a:tr>
              <a:tr h="1780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latin typeface="Verdana" panose="020B0604030504040204" pitchFamily="34" charset="0"/>
                          <a:ea typeface="Verdana" panose="020B0604030504040204" pitchFamily="34" charset="0"/>
                          <a:cs typeface="Verdana" panose="020B0604030504040204" pitchFamily="34" charset="0"/>
                        </a:rPr>
                        <a:t>Learn how to complete a self-assessment and determine a preliminary focus based on your self-assessment.  </a:t>
                      </a:r>
                      <a:endParaRPr lang="en-US" sz="3300">
                        <a:latin typeface="Verdana" panose="020B0604030504040204" pitchFamily="34" charset="0"/>
                        <a:ea typeface="Verdana" panose="020B0604030504040204" pitchFamily="34" charset="0"/>
                        <a:cs typeface="Verdana" panose="020B0604030504040204" pitchFamily="34" charset="0"/>
                      </a:endParaRPr>
                    </a:p>
                  </a:txBody>
                  <a:tcPr marL="101549" marR="101549" marT="50774" marB="50774"/>
                </a:tc>
                <a:extLst>
                  <a:ext uri="{0D108BD9-81ED-4DB2-BD59-A6C34878D82A}">
                    <a16:rowId xmlns:a16="http://schemas.microsoft.com/office/drawing/2014/main" xmlns="" val="270990021"/>
                  </a:ext>
                </a:extLst>
              </a:tr>
            </a:tbl>
          </a:graphicData>
        </a:graphic>
      </p:graphicFrame>
    </p:spTree>
    <p:extLst>
      <p:ext uri="{BB962C8B-B14F-4D97-AF65-F5344CB8AC3E}">
        <p14:creationId xmlns:p14="http://schemas.microsoft.com/office/powerpoint/2010/main" val="148808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87" y="15482"/>
            <a:ext cx="11925300" cy="1325563"/>
          </a:xfrm>
        </p:spPr>
        <p:txBody>
          <a:bodyPr>
            <a:normAutofit/>
          </a:bodyPr>
          <a:lstStyle/>
          <a:p>
            <a:r>
              <a:rPr lang="en-US" sz="4000" b="1" dirty="0"/>
              <a:t>Self-Assessment</a:t>
            </a:r>
            <a:r>
              <a:rPr lang="en-US" sz="4000" dirty="0"/>
              <a:t>: What should be included?</a:t>
            </a:r>
          </a:p>
        </p:txBody>
      </p:sp>
      <p:sp>
        <p:nvSpPr>
          <p:cNvPr id="4" name="Slide Number Placeholder 3"/>
          <p:cNvSpPr>
            <a:spLocks noGrp="1"/>
          </p:cNvSpPr>
          <p:nvPr>
            <p:ph type="sldNum" sz="quarter" idx="4294967295"/>
          </p:nvPr>
        </p:nvSpPr>
        <p:spPr>
          <a:xfrm>
            <a:off x="9448800" y="6356350"/>
            <a:ext cx="2743200" cy="365125"/>
          </a:xfrm>
        </p:spPr>
        <p:txBody>
          <a:bodyPr/>
          <a:lstStyle/>
          <a:p>
            <a:fld id="{47ABDA2C-FE79-A54C-A859-268425909785}" type="slidenum">
              <a:rPr lang="en-US" smtClean="0"/>
              <a:pPr/>
              <a:t>31</a:t>
            </a:fld>
            <a:endParaRPr lang="en-US"/>
          </a:p>
        </p:txBody>
      </p:sp>
      <p:sp>
        <p:nvSpPr>
          <p:cNvPr id="3" name="Content Placeholder 2"/>
          <p:cNvSpPr>
            <a:spLocks noGrp="1"/>
          </p:cNvSpPr>
          <p:nvPr>
            <p:ph sz="quarter" idx="10"/>
          </p:nvPr>
        </p:nvSpPr>
        <p:spPr>
          <a:xfrm>
            <a:off x="181987" y="1278516"/>
            <a:ext cx="11414266" cy="3568700"/>
          </a:xfrm>
        </p:spPr>
        <p:txBody>
          <a:bodyPr>
            <a:normAutofit fontScale="92500"/>
          </a:bodyPr>
          <a:lstStyle/>
          <a:p>
            <a:pPr marL="502920" indent="-457200">
              <a:buFont typeface="+mj-lt"/>
              <a:buAutoNum type="arabicPeriod"/>
            </a:pPr>
            <a:r>
              <a:rPr lang="en-US" dirty="0">
                <a:solidFill>
                  <a:srgbClr val="0070C0"/>
                </a:solidFill>
              </a:rPr>
              <a:t>Self-assess your instructional practices </a:t>
            </a:r>
            <a:r>
              <a:rPr lang="en-US" dirty="0"/>
              <a:t>by using the 5D+ Rubric and highlighting your present levels.</a:t>
            </a:r>
            <a:endParaRPr lang="en-US" sz="1000" dirty="0"/>
          </a:p>
          <a:p>
            <a:pPr marL="502920" indent="-457200">
              <a:buFont typeface="+mj-lt"/>
              <a:buAutoNum type="arabicPeriod"/>
            </a:pPr>
            <a:endParaRPr lang="en-US" sz="1000" dirty="0"/>
          </a:p>
          <a:p>
            <a:pPr marL="502920" indent="-457200">
              <a:buFont typeface="+mj-lt"/>
              <a:buAutoNum type="arabicPeriod"/>
            </a:pPr>
            <a:r>
              <a:rPr lang="en-US" dirty="0"/>
              <a:t>Identify </a:t>
            </a:r>
            <a:r>
              <a:rPr lang="en-US" dirty="0">
                <a:solidFill>
                  <a:srgbClr val="0070C0"/>
                </a:solidFill>
              </a:rPr>
              <a:t>school-wide</a:t>
            </a:r>
            <a:r>
              <a:rPr lang="en-US" dirty="0"/>
              <a:t> instructional practice </a:t>
            </a:r>
            <a:r>
              <a:rPr lang="en-US" dirty="0">
                <a:solidFill>
                  <a:srgbClr val="0070C0"/>
                </a:solidFill>
              </a:rPr>
              <a:t>goals</a:t>
            </a:r>
            <a:r>
              <a:rPr lang="en-US" dirty="0"/>
              <a:t>. Select one or two indicators to focus on together connected to our building goals. </a:t>
            </a:r>
          </a:p>
          <a:p>
            <a:pPr marL="502920" indent="-457200">
              <a:buFont typeface="+mj-lt"/>
              <a:buAutoNum type="arabicPeriod"/>
            </a:pPr>
            <a:endParaRPr lang="en-US" sz="1000" dirty="0"/>
          </a:p>
          <a:p>
            <a:pPr marL="502920" indent="-457200">
              <a:buFont typeface="+mj-lt"/>
              <a:buAutoNum type="arabicPeriod"/>
            </a:pPr>
            <a:r>
              <a:rPr lang="en-US" dirty="0"/>
              <a:t>Identify </a:t>
            </a:r>
            <a:r>
              <a:rPr lang="en-US" dirty="0">
                <a:solidFill>
                  <a:srgbClr val="0070C0"/>
                </a:solidFill>
              </a:rPr>
              <a:t>learning needs of students </a:t>
            </a:r>
            <a:r>
              <a:rPr lang="en-US" dirty="0"/>
              <a:t>sitting in your classroom (complete informal assessments the first week of school).</a:t>
            </a:r>
          </a:p>
          <a:p>
            <a:endParaRPr lang="en-US" dirty="0"/>
          </a:p>
        </p:txBody>
      </p:sp>
    </p:spTree>
    <p:extLst>
      <p:ext uri="{BB962C8B-B14F-4D97-AF65-F5344CB8AC3E}">
        <p14:creationId xmlns:p14="http://schemas.microsoft.com/office/powerpoint/2010/main" val="3848840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9EB65-9A04-A74B-8042-500376D88810}"/>
              </a:ext>
            </a:extLst>
          </p:cNvPr>
          <p:cNvSpPr>
            <a:spLocks noGrp="1"/>
          </p:cNvSpPr>
          <p:nvPr>
            <p:ph type="title"/>
          </p:nvPr>
        </p:nvSpPr>
        <p:spPr>
          <a:xfrm>
            <a:off x="1933763" y="433546"/>
            <a:ext cx="8354890" cy="930447"/>
          </a:xfrm>
        </p:spPr>
        <p:txBody>
          <a:bodyPr vert="horz" lIns="91440" tIns="45720" rIns="91440" bIns="45720" rtlCol="0" anchor="b">
            <a:normAutofit/>
          </a:bodyPr>
          <a:lstStyle/>
          <a:p>
            <a:pPr algn="ctr"/>
            <a:r>
              <a:rPr lang="en-US" sz="4700" b="1" dirty="0"/>
              <a:t>It’s time to  SELF - ASSESS</a:t>
            </a:r>
          </a:p>
        </p:txBody>
      </p:sp>
      <p:pic>
        <p:nvPicPr>
          <p:cNvPr id="9" name="Picture 8">
            <a:extLst>
              <a:ext uri="{FF2B5EF4-FFF2-40B4-BE49-F238E27FC236}">
                <a16:creationId xmlns:a16="http://schemas.microsoft.com/office/drawing/2014/main" xmlns="" id="{05D4383C-3D7B-CB4A-ADDA-C85E2D3F41FA}"/>
              </a:ext>
            </a:extLst>
          </p:cNvPr>
          <p:cNvPicPr>
            <a:picLocks noChangeAspect="1"/>
          </p:cNvPicPr>
          <p:nvPr/>
        </p:nvPicPr>
        <p:blipFill>
          <a:blip r:embed="rId3"/>
          <a:stretch>
            <a:fillRect/>
          </a:stretch>
        </p:blipFill>
        <p:spPr>
          <a:xfrm>
            <a:off x="2521169" y="2264444"/>
            <a:ext cx="2638186" cy="2329109"/>
          </a:xfrm>
          <a:prstGeom prst="rect">
            <a:avLst/>
          </a:prstGeom>
        </p:spPr>
      </p:pic>
      <p:pic>
        <p:nvPicPr>
          <p:cNvPr id="5" name="Picture 4">
            <a:extLst>
              <a:ext uri="{FF2B5EF4-FFF2-40B4-BE49-F238E27FC236}">
                <a16:creationId xmlns:a16="http://schemas.microsoft.com/office/drawing/2014/main" xmlns="" id="{920A29A8-E6D2-454A-B014-4FDC62657638}"/>
              </a:ext>
            </a:extLst>
          </p:cNvPr>
          <p:cNvPicPr>
            <a:picLocks noChangeAspect="1"/>
          </p:cNvPicPr>
          <p:nvPr/>
        </p:nvPicPr>
        <p:blipFill>
          <a:blip r:embed="rId4"/>
          <a:stretch>
            <a:fillRect/>
          </a:stretch>
        </p:blipFill>
        <p:spPr>
          <a:xfrm>
            <a:off x="5994710" y="1555269"/>
            <a:ext cx="5125237" cy="3959496"/>
          </a:xfrm>
          <a:prstGeom prst="rect">
            <a:avLst/>
          </a:prstGeom>
        </p:spPr>
      </p:pic>
      <p:sp>
        <p:nvSpPr>
          <p:cNvPr id="3" name="Slide Number Placeholder 2">
            <a:extLst>
              <a:ext uri="{FF2B5EF4-FFF2-40B4-BE49-F238E27FC236}">
                <a16:creationId xmlns:a16="http://schemas.microsoft.com/office/drawing/2014/main" xmlns="" id="{AFABB757-C603-284E-8AAE-8D0EE7E3DA64}"/>
              </a:ext>
            </a:extLst>
          </p:cNvPr>
          <p:cNvSpPr>
            <a:spLocks noGrp="1"/>
          </p:cNvSpPr>
          <p:nvPr>
            <p:ph type="sldNum" sz="quarter" idx="12"/>
          </p:nvPr>
        </p:nvSpPr>
        <p:spPr>
          <a:xfrm>
            <a:off x="7976507" y="6522430"/>
            <a:ext cx="2057400" cy="347472"/>
          </a:xfrm>
        </p:spPr>
        <p:txBody>
          <a:bodyPr vert="horz" lIns="91440" tIns="45720" rIns="91440" bIns="45720" rtlCol="0" anchor="ctr">
            <a:normAutofit/>
          </a:bodyPr>
          <a:lstStyle/>
          <a:p>
            <a:pPr>
              <a:spcAft>
                <a:spcPts val="600"/>
              </a:spcAft>
            </a:pPr>
            <a:fld id="{47ABDA2C-FE79-A54C-A859-268425909785}" type="slidenum">
              <a:rPr lang="en-US">
                <a:solidFill>
                  <a:srgbClr val="898989"/>
                </a:solidFill>
              </a:rPr>
              <a:pPr>
                <a:spcAft>
                  <a:spcPts val="600"/>
                </a:spcAft>
              </a:pPr>
              <a:t>32</a:t>
            </a:fld>
            <a:endParaRPr lang="en-US">
              <a:solidFill>
                <a:srgbClr val="898989"/>
              </a:solidFill>
            </a:endParaRPr>
          </a:p>
        </p:txBody>
      </p:sp>
      <p:pic>
        <p:nvPicPr>
          <p:cNvPr id="10" name="Picture 9" descr="A close up of a logo&#10;&#10;Description automatically generated">
            <a:extLst>
              <a:ext uri="{FF2B5EF4-FFF2-40B4-BE49-F238E27FC236}">
                <a16:creationId xmlns:a16="http://schemas.microsoft.com/office/drawing/2014/main" xmlns="" id="{B45D4256-A6CD-CA40-827E-927438778684}"/>
              </a:ext>
            </a:extLst>
          </p:cNvPr>
          <p:cNvPicPr>
            <a:picLocks noChangeAspect="1"/>
          </p:cNvPicPr>
          <p:nvPr/>
        </p:nvPicPr>
        <p:blipFill>
          <a:blip r:embed="rId5"/>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67264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D0C048D-BBCF-0F49-A58A-3F6DB2AF40D4}"/>
              </a:ext>
            </a:extLst>
          </p:cNvPr>
          <p:cNvSpPr>
            <a:spLocks noGrp="1"/>
          </p:cNvSpPr>
          <p:nvPr>
            <p:ph sz="quarter" idx="10"/>
          </p:nvPr>
        </p:nvSpPr>
        <p:spPr>
          <a:xfrm>
            <a:off x="838200" y="822325"/>
            <a:ext cx="10515600" cy="4765676"/>
          </a:xfrm>
        </p:spPr>
        <p:txBody>
          <a:bodyPr>
            <a:normAutofit fontScale="40000" lnSpcReduction="20000"/>
          </a:bodyPr>
          <a:lstStyle/>
          <a:p>
            <a:pPr marL="0" indent="0" algn="ctr">
              <a:buNone/>
            </a:pPr>
            <a:r>
              <a:rPr lang="en-US" sz="10000" dirty="0"/>
              <a:t>How do I focus on </a:t>
            </a:r>
          </a:p>
          <a:p>
            <a:pPr marL="0" indent="0">
              <a:lnSpc>
                <a:spcPct val="170000"/>
              </a:lnSpc>
              <a:spcBef>
                <a:spcPts val="0"/>
              </a:spcBef>
              <a:buNone/>
            </a:pPr>
            <a:r>
              <a:rPr lang="en-US" sz="10000" dirty="0"/>
              <a:t>				Every. </a:t>
            </a:r>
          </a:p>
          <a:p>
            <a:pPr marL="0" indent="0">
              <a:lnSpc>
                <a:spcPct val="170000"/>
              </a:lnSpc>
              <a:spcBef>
                <a:spcPts val="0"/>
              </a:spcBef>
              <a:buNone/>
            </a:pPr>
            <a:r>
              <a:rPr lang="en-US" sz="10000" dirty="0"/>
              <a:t>				Single. </a:t>
            </a:r>
          </a:p>
          <a:p>
            <a:pPr marL="0" indent="0">
              <a:lnSpc>
                <a:spcPct val="170000"/>
              </a:lnSpc>
              <a:spcBef>
                <a:spcPts val="0"/>
              </a:spcBef>
              <a:buNone/>
            </a:pPr>
            <a:r>
              <a:rPr lang="en-US" sz="10000" dirty="0"/>
              <a:t>				Indicator?! </a:t>
            </a:r>
            <a:endParaRPr lang="en-US" sz="8000" dirty="0"/>
          </a:p>
          <a:p>
            <a:pPr marL="0" indent="0" algn="ctr">
              <a:lnSpc>
                <a:spcPct val="170000"/>
              </a:lnSpc>
              <a:spcBef>
                <a:spcPts val="0"/>
              </a:spcBef>
              <a:buNone/>
            </a:pPr>
            <a:r>
              <a:rPr lang="en-US" sz="16000" b="1" dirty="0">
                <a:latin typeface="Comic Sans MS" panose="030F0902030302020204" pitchFamily="66" charset="0"/>
              </a:rPr>
              <a:t>Help!</a:t>
            </a:r>
          </a:p>
        </p:txBody>
      </p:sp>
      <p:sp>
        <p:nvSpPr>
          <p:cNvPr id="4" name="Slide Number Placeholder 3">
            <a:extLst>
              <a:ext uri="{FF2B5EF4-FFF2-40B4-BE49-F238E27FC236}">
                <a16:creationId xmlns:a16="http://schemas.microsoft.com/office/drawing/2014/main" xmlns="" id="{7D07454E-686A-B947-BA90-BDFE234FA40E}"/>
              </a:ext>
            </a:extLst>
          </p:cNvPr>
          <p:cNvSpPr>
            <a:spLocks noGrp="1"/>
          </p:cNvSpPr>
          <p:nvPr>
            <p:ph type="sldNum" sz="quarter" idx="4294967295"/>
          </p:nvPr>
        </p:nvSpPr>
        <p:spPr>
          <a:xfrm>
            <a:off x="9448800" y="6356350"/>
            <a:ext cx="2743200" cy="365125"/>
          </a:xfrm>
        </p:spPr>
        <p:txBody>
          <a:bodyPr/>
          <a:lstStyle/>
          <a:p>
            <a:fld id="{47ABDA2C-FE79-A54C-A859-268425909785}" type="slidenum">
              <a:rPr lang="en-US" smtClean="0"/>
              <a:t>33</a:t>
            </a:fld>
            <a:endParaRPr lang="en-US"/>
          </a:p>
        </p:txBody>
      </p:sp>
    </p:spTree>
    <p:extLst>
      <p:ext uri="{BB962C8B-B14F-4D97-AF65-F5344CB8AC3E}">
        <p14:creationId xmlns:p14="http://schemas.microsoft.com/office/powerpoint/2010/main" val="30186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0DB1E73-D749-BC49-9565-EF18E0B8D10A}"/>
              </a:ext>
            </a:extLst>
          </p:cNvPr>
          <p:cNvSpPr>
            <a:spLocks noGrp="1"/>
          </p:cNvSpPr>
          <p:nvPr>
            <p:ph idx="1"/>
          </p:nvPr>
        </p:nvSpPr>
        <p:spPr>
          <a:xfrm>
            <a:off x="1259203" y="1894733"/>
            <a:ext cx="9888526" cy="4442900"/>
          </a:xfrm>
        </p:spPr>
        <p:txBody>
          <a:bodyPr>
            <a:normAutofit/>
          </a:bodyPr>
          <a:lstStyle/>
          <a:p>
            <a:pPr marL="0" indent="0">
              <a:buNone/>
            </a:pPr>
            <a:r>
              <a:rPr lang="en-US" dirty="0"/>
              <a:t>Let’s start with…</a:t>
            </a:r>
            <a:r>
              <a:rPr lang="en-US" b="1" dirty="0"/>
              <a:t>CLASSROOM ENVIRONMENT and CULTURE</a:t>
            </a:r>
          </a:p>
          <a:p>
            <a:pPr marL="0" indent="0">
              <a:buNone/>
            </a:pPr>
            <a:endParaRPr lang="en-US" dirty="0"/>
          </a:p>
          <a:p>
            <a:pPr marL="746125" indent="-223838"/>
            <a:r>
              <a:rPr lang="en-US" dirty="0"/>
              <a:t>ASSESSMENT</a:t>
            </a:r>
          </a:p>
          <a:p>
            <a:pPr marL="746125" indent="-223838"/>
            <a:r>
              <a:rPr lang="en-US" dirty="0"/>
              <a:t>PURPOSE</a:t>
            </a:r>
          </a:p>
          <a:p>
            <a:pPr marL="746125" indent="-223838"/>
            <a:r>
              <a:rPr lang="en-US" dirty="0"/>
              <a:t>STUDENT ENGAGEMENT</a:t>
            </a:r>
          </a:p>
          <a:p>
            <a:endParaRPr lang="en-US" dirty="0"/>
          </a:p>
          <a:p>
            <a:pPr marL="0" indent="0">
              <a:buNone/>
            </a:pPr>
            <a:r>
              <a:rPr lang="en-US" dirty="0"/>
              <a:t>Consider the 3-5 indicators that will help grow your practice. </a:t>
            </a:r>
          </a:p>
        </p:txBody>
      </p:sp>
      <p:sp>
        <p:nvSpPr>
          <p:cNvPr id="4" name="Slide Number Placeholder 3">
            <a:extLst>
              <a:ext uri="{FF2B5EF4-FFF2-40B4-BE49-F238E27FC236}">
                <a16:creationId xmlns:a16="http://schemas.microsoft.com/office/drawing/2014/main" xmlns="" id="{B18935B2-9C3A-3540-99B6-691DBA2AE9F4}"/>
              </a:ext>
            </a:extLst>
          </p:cNvPr>
          <p:cNvSpPr>
            <a:spLocks noGrp="1"/>
          </p:cNvSpPr>
          <p:nvPr>
            <p:ph type="sldNum" sz="quarter" idx="12"/>
          </p:nvPr>
        </p:nvSpPr>
        <p:spPr/>
        <p:txBody>
          <a:bodyPr/>
          <a:lstStyle/>
          <a:p>
            <a:fld id="{47ABDA2C-FE79-A54C-A859-268425909785}" type="slidenum">
              <a:rPr lang="en-US" smtClean="0"/>
              <a:t>34</a:t>
            </a:fld>
            <a:endParaRPr lang="en-US"/>
          </a:p>
        </p:txBody>
      </p:sp>
      <p:sp>
        <p:nvSpPr>
          <p:cNvPr id="5" name="Title 1">
            <a:extLst>
              <a:ext uri="{FF2B5EF4-FFF2-40B4-BE49-F238E27FC236}">
                <a16:creationId xmlns:a16="http://schemas.microsoft.com/office/drawing/2014/main" xmlns="" id="{CEC5B87C-737E-6A43-94A2-EC7D8AA54555}"/>
              </a:ext>
            </a:extLst>
          </p:cNvPr>
          <p:cNvSpPr>
            <a:spLocks noGrp="1"/>
          </p:cNvSpPr>
          <p:nvPr>
            <p:ph type="title"/>
          </p:nvPr>
        </p:nvSpPr>
        <p:spPr>
          <a:xfrm>
            <a:off x="692592" y="350645"/>
            <a:ext cx="10806816" cy="1325563"/>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The Highest Leverage CEL Indicators</a:t>
            </a:r>
          </a:p>
        </p:txBody>
      </p:sp>
      <p:sp>
        <p:nvSpPr>
          <p:cNvPr id="7" name="Title 1">
            <a:extLst>
              <a:ext uri="{FF2B5EF4-FFF2-40B4-BE49-F238E27FC236}">
                <a16:creationId xmlns:a16="http://schemas.microsoft.com/office/drawing/2014/main" xmlns="" id="{760D47B7-22A7-4569-AC10-E8FC6C775A2A}"/>
              </a:ext>
            </a:extLst>
          </p:cNvPr>
          <p:cNvSpPr txBox="1">
            <a:spLocks/>
          </p:cNvSpPr>
          <p:nvPr/>
        </p:nvSpPr>
        <p:spPr>
          <a:xfrm>
            <a:off x="401542" y="739472"/>
            <a:ext cx="5259788" cy="4786685"/>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400" b="1" dirty="0"/>
          </a:p>
          <a:p>
            <a:pPr algn="ctr"/>
            <a:r>
              <a:rPr lang="en-US" sz="7500" b="1" dirty="0"/>
              <a:t>Road to Proficiency </a:t>
            </a:r>
          </a:p>
        </p:txBody>
      </p:sp>
      <p:pic>
        <p:nvPicPr>
          <p:cNvPr id="8" name="Content Placeholder 4">
            <a:extLst>
              <a:ext uri="{FF2B5EF4-FFF2-40B4-BE49-F238E27FC236}">
                <a16:creationId xmlns:a16="http://schemas.microsoft.com/office/drawing/2014/main" xmlns="" id="{67473B5F-B839-4112-9F6C-1D4CC034A510}"/>
              </a:ext>
            </a:extLst>
          </p:cNvPr>
          <p:cNvPicPr>
            <a:picLocks noChangeAspect="1"/>
          </p:cNvPicPr>
          <p:nvPr/>
        </p:nvPicPr>
        <p:blipFill rotWithShape="1">
          <a:blip r:embed="rId3"/>
          <a:srcRect t="2384" b="2195"/>
          <a:stretch/>
        </p:blipFill>
        <p:spPr>
          <a:xfrm>
            <a:off x="5820042" y="-48012"/>
            <a:ext cx="5533757" cy="6833416"/>
          </a:xfrm>
          <a:prstGeom prst="rect">
            <a:avLst/>
          </a:prstGeom>
          <a:solidFill>
            <a:schemeClr val="bg1"/>
          </a:solidFill>
        </p:spPr>
      </p:pic>
    </p:spTree>
    <p:extLst>
      <p:ext uri="{BB962C8B-B14F-4D97-AF65-F5344CB8AC3E}">
        <p14:creationId xmlns:p14="http://schemas.microsoft.com/office/powerpoint/2010/main" val="18632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6363" y="126885"/>
            <a:ext cx="8820065" cy="6523297"/>
          </a:xfrm>
          <a:prstGeom prst="rect">
            <a:avLst/>
          </a:prstGeom>
          <a:ln>
            <a:solidFill>
              <a:schemeClr val="accent1"/>
            </a:solidFill>
          </a:ln>
        </p:spPr>
      </p:pic>
      <p:sp>
        <p:nvSpPr>
          <p:cNvPr id="3" name="Oval 2"/>
          <p:cNvSpPr/>
          <p:nvPr/>
        </p:nvSpPr>
        <p:spPr>
          <a:xfrm>
            <a:off x="1655837" y="1901005"/>
            <a:ext cx="2666836" cy="881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DBCA665-0F67-5C41-8E9D-B0A3A4D6E430}"/>
              </a:ext>
            </a:extLst>
          </p:cNvPr>
          <p:cNvSpPr txBox="1"/>
          <p:nvPr/>
        </p:nvSpPr>
        <p:spPr>
          <a:xfrm>
            <a:off x="4416901" y="2077286"/>
            <a:ext cx="3498574" cy="492443"/>
          </a:xfrm>
          <a:prstGeom prst="rect">
            <a:avLst/>
          </a:prstGeom>
          <a:solidFill>
            <a:srgbClr val="FFFF00"/>
          </a:solidFill>
        </p:spPr>
        <p:txBody>
          <a:bodyPr wrap="square" rtlCol="0">
            <a:spAutoFit/>
          </a:bodyPr>
          <a:lstStyle/>
          <a:p>
            <a:pPr algn="ctr"/>
            <a:r>
              <a:rPr lang="en-US" sz="2600" b="1" dirty="0"/>
              <a:t>COMPREHENSIVE</a:t>
            </a:r>
          </a:p>
        </p:txBody>
      </p:sp>
    </p:spTree>
    <p:extLst>
      <p:ext uri="{BB962C8B-B14F-4D97-AF65-F5344CB8AC3E}">
        <p14:creationId xmlns:p14="http://schemas.microsoft.com/office/powerpoint/2010/main" val="924495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16509" y="0"/>
            <a:ext cx="9158981" cy="6858000"/>
          </a:xfrm>
          <a:prstGeom prst="rect">
            <a:avLst/>
          </a:prstGeom>
          <a:ln>
            <a:solidFill>
              <a:schemeClr val="accent1"/>
            </a:solidFill>
          </a:ln>
        </p:spPr>
      </p:pic>
      <p:pic>
        <p:nvPicPr>
          <p:cNvPr id="4" name="Graphic 3" descr="Line arrow: Straight">
            <a:extLst>
              <a:ext uri="{FF2B5EF4-FFF2-40B4-BE49-F238E27FC236}">
                <a16:creationId xmlns:a16="http://schemas.microsoft.com/office/drawing/2014/main" xmlns="" id="{42ECE1AB-1A65-EC44-95BA-8774111DCA2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4528896">
            <a:off x="3076282" y="1578826"/>
            <a:ext cx="1824304" cy="893903"/>
          </a:xfrm>
          <a:prstGeom prst="rect">
            <a:avLst/>
          </a:prstGeom>
        </p:spPr>
      </p:pic>
      <p:sp>
        <p:nvSpPr>
          <p:cNvPr id="5" name="TextBox 4">
            <a:extLst>
              <a:ext uri="{FF2B5EF4-FFF2-40B4-BE49-F238E27FC236}">
                <a16:creationId xmlns:a16="http://schemas.microsoft.com/office/drawing/2014/main" xmlns="" id="{1032BC42-ED04-B742-AF52-A10D8944C6C3}"/>
              </a:ext>
            </a:extLst>
          </p:cNvPr>
          <p:cNvSpPr txBox="1"/>
          <p:nvPr/>
        </p:nvSpPr>
        <p:spPr>
          <a:xfrm>
            <a:off x="4545608" y="2114422"/>
            <a:ext cx="1914751" cy="492443"/>
          </a:xfrm>
          <a:prstGeom prst="rect">
            <a:avLst/>
          </a:prstGeom>
          <a:solidFill>
            <a:srgbClr val="FFFF00"/>
          </a:solidFill>
        </p:spPr>
        <p:txBody>
          <a:bodyPr wrap="square" rtlCol="0">
            <a:spAutoFit/>
          </a:bodyPr>
          <a:lstStyle/>
          <a:p>
            <a:pPr algn="ctr"/>
            <a:r>
              <a:rPr lang="en-US" sz="2600" b="1" dirty="0"/>
              <a:t>FOCUS</a:t>
            </a:r>
          </a:p>
        </p:txBody>
      </p:sp>
      <p:sp>
        <p:nvSpPr>
          <p:cNvPr id="6" name="TextBox 5">
            <a:extLst>
              <a:ext uri="{FF2B5EF4-FFF2-40B4-BE49-F238E27FC236}">
                <a16:creationId xmlns:a16="http://schemas.microsoft.com/office/drawing/2014/main" xmlns="" id="{FFFD1B4C-AAB9-D441-BB59-2BEA01770FDA}"/>
              </a:ext>
            </a:extLst>
          </p:cNvPr>
          <p:cNvSpPr txBox="1"/>
          <p:nvPr/>
        </p:nvSpPr>
        <p:spPr>
          <a:xfrm>
            <a:off x="4674726" y="2966961"/>
            <a:ext cx="6445856" cy="1477328"/>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dirty="0"/>
              <a:t>The most recent comprehensive overall score (</a:t>
            </a:r>
            <a:r>
              <a:rPr lang="en-US" i="1" dirty="0"/>
              <a:t>Proficient or Distinguished</a:t>
            </a:r>
            <a:r>
              <a:rPr lang="en-US" dirty="0"/>
              <a:t>) will be your overall score as long as you remain on a Focused evaluation.   </a:t>
            </a:r>
          </a:p>
          <a:p>
            <a:pPr marL="285750" indent="-285750">
              <a:buFont typeface="Arial" panose="020B0604020202020204" pitchFamily="34" charset="0"/>
              <a:buChar char="•"/>
            </a:pPr>
            <a:r>
              <a:rPr lang="en-US" dirty="0"/>
              <a:t>This allows you to focus on one Criterion where there is room for growth. </a:t>
            </a:r>
          </a:p>
        </p:txBody>
      </p:sp>
    </p:spTree>
    <p:extLst>
      <p:ext uri="{BB962C8B-B14F-4D97-AF65-F5344CB8AC3E}">
        <p14:creationId xmlns:p14="http://schemas.microsoft.com/office/powerpoint/2010/main" val="727978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1045B59B-615E-4718-A150-42DE5D03E1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6CF29CD-38B8-4924-BA11-6D6051748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490B3D-6271-BC4D-A732-F1C53130B70D}"/>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sz="6000" b="1" kern="1200">
                <a:solidFill>
                  <a:srgbClr val="FFFFFF"/>
                </a:solidFill>
                <a:latin typeface="+mj-lt"/>
                <a:ea typeface="+mj-ea"/>
                <a:cs typeface="+mj-cs"/>
              </a:rPr>
              <a:t>NEXT UP:</a:t>
            </a:r>
            <a:endParaRPr lang="en-US" sz="6000" i="1" kern="1200">
              <a:solidFill>
                <a:srgbClr val="FFFFFF"/>
              </a:solidFill>
              <a:latin typeface="+mj-lt"/>
              <a:ea typeface="+mj-ea"/>
              <a:cs typeface="+mj-cs"/>
            </a:endParaRPr>
          </a:p>
        </p:txBody>
      </p: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ext uri="{D42A27DB-BD31-4B8C-83A1-F6EECF244321}">
                <p14:modId xmlns:p14="http://schemas.microsoft.com/office/powerpoint/2010/main" val="23057759"/>
              </p:ext>
            </p:extLst>
          </p:nvPr>
        </p:nvGraphicFramePr>
        <p:xfrm>
          <a:off x="3212659" y="3470424"/>
          <a:ext cx="6783395" cy="1984803"/>
        </p:xfrm>
        <a:graphic>
          <a:graphicData uri="http://schemas.openxmlformats.org/drawingml/2006/table">
            <a:tbl>
              <a:tblPr firstRow="1" bandRow="1">
                <a:tableStyleId>{74C1A8A3-306A-4EB7-A6B1-4F7E0EB9C5D6}</a:tableStyleId>
              </a:tblPr>
              <a:tblGrid>
                <a:gridCol w="6783395">
                  <a:extLst>
                    <a:ext uri="{9D8B030D-6E8A-4147-A177-3AD203B41FA5}">
                      <a16:colId xmlns:a16="http://schemas.microsoft.com/office/drawing/2014/main" xmlns="" val="1857608675"/>
                    </a:ext>
                  </a:extLst>
                </a:gridCol>
              </a:tblGrid>
              <a:tr h="121625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300">
                          <a:latin typeface="Verdana" panose="020B0604030504040204" pitchFamily="34" charset="0"/>
                          <a:ea typeface="Verdana" panose="020B0604030504040204" pitchFamily="34" charset="0"/>
                          <a:cs typeface="Verdana" panose="020B0604030504040204" pitchFamily="34" charset="0"/>
                        </a:rPr>
                        <a:t>Learning Target</a:t>
                      </a:r>
                    </a:p>
                    <a:p>
                      <a:pPr marL="0" marR="0" lvl="0" indent="0" defTabSz="914400" eaLnBrk="1" fontAlgn="auto" latinLnBrk="0" hangingPunct="1">
                        <a:lnSpc>
                          <a:spcPct val="100000"/>
                        </a:lnSpc>
                        <a:spcBef>
                          <a:spcPts val="0"/>
                        </a:spcBef>
                        <a:spcAft>
                          <a:spcPts val="0"/>
                        </a:spcAft>
                        <a:buClrTx/>
                        <a:buSzTx/>
                        <a:buFontTx/>
                        <a:buNone/>
                        <a:tabLst/>
                        <a:defRPr/>
                      </a:pPr>
                      <a:r>
                        <a:rPr lang="en-US" sz="3300" b="0">
                          <a:latin typeface="Verdana" panose="020B0604030504040204" pitchFamily="34" charset="0"/>
                          <a:ea typeface="Verdana" panose="020B0604030504040204" pitchFamily="34" charset="0"/>
                          <a:cs typeface="Verdana" panose="020B0604030504040204" pitchFamily="34" charset="0"/>
                        </a:rPr>
                        <a:t>You will …</a:t>
                      </a:r>
                    </a:p>
                  </a:txBody>
                  <a:tcPr marL="107769" marR="107769" marT="53884" marB="53884"/>
                </a:tc>
                <a:extLst>
                  <a:ext uri="{0D108BD9-81ED-4DB2-BD59-A6C34878D82A}">
                    <a16:rowId xmlns:a16="http://schemas.microsoft.com/office/drawing/2014/main" xmlns="" val="2662639496"/>
                  </a:ext>
                </a:extLst>
              </a:tr>
              <a:tr h="7685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latin typeface="Verdana" panose="020B0604030504040204" pitchFamily="34" charset="0"/>
                          <a:ea typeface="Verdana" panose="020B0604030504040204" pitchFamily="34" charset="0"/>
                          <a:cs typeface="Verdana" panose="020B0604030504040204" pitchFamily="34" charset="0"/>
                        </a:rPr>
                        <a:t>Student growth…</a:t>
                      </a:r>
                      <a:endParaRPr lang="en-US" sz="3500" dirty="0">
                        <a:latin typeface="Verdana" panose="020B0604030504040204" pitchFamily="34" charset="0"/>
                        <a:ea typeface="Verdana" panose="020B0604030504040204" pitchFamily="34" charset="0"/>
                        <a:cs typeface="Verdana" panose="020B0604030504040204" pitchFamily="34" charset="0"/>
                      </a:endParaRPr>
                    </a:p>
                  </a:txBody>
                  <a:tcPr marL="107769" marR="107769" marT="53884" marB="53884"/>
                </a:tc>
                <a:extLst>
                  <a:ext uri="{0D108BD9-81ED-4DB2-BD59-A6C34878D82A}">
                    <a16:rowId xmlns:a16="http://schemas.microsoft.com/office/drawing/2014/main" xmlns="" val="270990021"/>
                  </a:ext>
                </a:extLst>
              </a:tr>
            </a:tbl>
          </a:graphicData>
        </a:graphic>
      </p:graphicFrame>
    </p:spTree>
    <p:extLst>
      <p:ext uri="{BB962C8B-B14F-4D97-AF65-F5344CB8AC3E}">
        <p14:creationId xmlns:p14="http://schemas.microsoft.com/office/powerpoint/2010/main" val="258139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8419" y="815499"/>
            <a:ext cx="6419261" cy="4806571"/>
          </a:xfrm>
          <a:prstGeom prst="rect">
            <a:avLst/>
          </a:prstGeom>
          <a:ln>
            <a:solidFill>
              <a:schemeClr val="accent1"/>
            </a:solidFill>
          </a:ln>
        </p:spPr>
      </p:pic>
      <p:pic>
        <p:nvPicPr>
          <p:cNvPr id="4" name="Graphic 3" descr="Line arrow: Straight">
            <a:extLst>
              <a:ext uri="{FF2B5EF4-FFF2-40B4-BE49-F238E27FC236}">
                <a16:creationId xmlns:a16="http://schemas.microsoft.com/office/drawing/2014/main" xmlns="" id="{42ECE1AB-1A65-EC44-95BA-8774111DCA2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8003293">
            <a:off x="6297104" y="2405196"/>
            <a:ext cx="1824304" cy="1645397"/>
          </a:xfrm>
          <a:prstGeom prst="rect">
            <a:avLst/>
          </a:prstGeom>
        </p:spPr>
      </p:pic>
      <p:sp>
        <p:nvSpPr>
          <p:cNvPr id="8" name="Title 7">
            <a:extLst>
              <a:ext uri="{FF2B5EF4-FFF2-40B4-BE49-F238E27FC236}">
                <a16:creationId xmlns:a16="http://schemas.microsoft.com/office/drawing/2014/main" xmlns="" id="{9C35EF30-BA66-D648-9BD8-901A821D8563}"/>
              </a:ext>
            </a:extLst>
          </p:cNvPr>
          <p:cNvSpPr>
            <a:spLocks noGrp="1"/>
          </p:cNvSpPr>
          <p:nvPr>
            <p:ph type="title"/>
          </p:nvPr>
        </p:nvSpPr>
        <p:spPr/>
        <p:txBody>
          <a:bodyPr/>
          <a:lstStyle/>
          <a:p>
            <a:r>
              <a:rPr lang="en-US" dirty="0"/>
              <a:t>Establishing Student Growth Goals</a:t>
            </a:r>
          </a:p>
        </p:txBody>
      </p:sp>
    </p:spTree>
    <p:extLst>
      <p:ext uri="{BB962C8B-B14F-4D97-AF65-F5344CB8AC3E}">
        <p14:creationId xmlns:p14="http://schemas.microsoft.com/office/powerpoint/2010/main" val="73145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9C35EF30-BA66-D648-9BD8-901A821D8563}"/>
              </a:ext>
            </a:extLst>
          </p:cNvPr>
          <p:cNvSpPr>
            <a:spLocks noGrp="1"/>
          </p:cNvSpPr>
          <p:nvPr>
            <p:ph type="title"/>
          </p:nvPr>
        </p:nvSpPr>
        <p:spPr/>
        <p:txBody>
          <a:bodyPr/>
          <a:lstStyle/>
          <a:p>
            <a:r>
              <a:rPr lang="en-US" dirty="0"/>
              <a:t>Establishing Student Growth Goals</a:t>
            </a:r>
          </a:p>
        </p:txBody>
      </p:sp>
      <p:sp>
        <p:nvSpPr>
          <p:cNvPr id="3" name="Rectangle 2">
            <a:extLst>
              <a:ext uri="{FF2B5EF4-FFF2-40B4-BE49-F238E27FC236}">
                <a16:creationId xmlns:a16="http://schemas.microsoft.com/office/drawing/2014/main" xmlns="" id="{86EADEEC-6FD7-4E3A-84E4-A5865DC4EB57}"/>
              </a:ext>
            </a:extLst>
          </p:cNvPr>
          <p:cNvSpPr/>
          <p:nvPr/>
        </p:nvSpPr>
        <p:spPr>
          <a:xfrm>
            <a:off x="5466656" y="1010243"/>
            <a:ext cx="6474866" cy="3554819"/>
          </a:xfrm>
          <a:prstGeom prst="rect">
            <a:avLst/>
          </a:prstGeom>
        </p:spPr>
        <p:txBody>
          <a:bodyPr wrap="square">
            <a:spAutoFit/>
          </a:bodyPr>
          <a:lstStyle/>
          <a:p>
            <a:r>
              <a:rPr lang="en-US" sz="2200" b="1" dirty="0"/>
              <a:t>TYPICAL YEAR:</a:t>
            </a:r>
          </a:p>
          <a:p>
            <a:endParaRPr lang="en-US" sz="1500" b="1" dirty="0"/>
          </a:p>
          <a:p>
            <a:pPr marL="288925" lvl="1"/>
            <a:r>
              <a:rPr lang="en-US" dirty="0"/>
              <a:t>COMPREHENSIVE = SG Goals in all 3 Criteria (3, 6, and 8)</a:t>
            </a:r>
          </a:p>
          <a:p>
            <a:pPr marL="288925" lvl="1"/>
            <a:endParaRPr lang="en-US" sz="1100" dirty="0"/>
          </a:p>
          <a:p>
            <a:pPr marL="288925" lvl="1"/>
            <a:r>
              <a:rPr lang="en-US" dirty="0"/>
              <a:t>FOCUS =  </a:t>
            </a:r>
          </a:p>
          <a:p>
            <a:pPr marL="860425" lvl="3" indent="-173038">
              <a:buFont typeface="Courier New" panose="02070309020205020404" pitchFamily="49" charset="0"/>
              <a:buChar char="o"/>
            </a:pPr>
            <a:r>
              <a:rPr lang="en-US" sz="1600" dirty="0"/>
              <a:t>If Criterion of focus is 3, then SG = 3.1 &amp; 3.2</a:t>
            </a:r>
          </a:p>
          <a:p>
            <a:pPr marL="860425" lvl="3" indent="-173038">
              <a:buFont typeface="Courier New" panose="02070309020205020404" pitchFamily="49" charset="0"/>
              <a:buChar char="o"/>
            </a:pPr>
            <a:r>
              <a:rPr lang="en-US" sz="1600" dirty="0"/>
              <a:t>If Criterion of focus is 6, then SG = 6.1 &amp; 6.2</a:t>
            </a:r>
          </a:p>
          <a:p>
            <a:pPr marL="860425" lvl="3" indent="-173038">
              <a:buFont typeface="Courier New" panose="02070309020205020404" pitchFamily="49" charset="0"/>
              <a:buChar char="o"/>
            </a:pPr>
            <a:r>
              <a:rPr lang="en-US" sz="1600" dirty="0"/>
              <a:t>If Criterion of focus is 1, 2, 4, 5, or 7, then SG = 3 or 6</a:t>
            </a:r>
          </a:p>
          <a:p>
            <a:pPr marL="860425" lvl="3" indent="-173038">
              <a:buFont typeface="Courier New" panose="02070309020205020404" pitchFamily="49" charset="0"/>
              <a:buChar char="o"/>
            </a:pPr>
            <a:r>
              <a:rPr lang="en-US" sz="1600" dirty="0"/>
              <a:t>If Criterion of focus is 8, then SG = 8.1</a:t>
            </a:r>
          </a:p>
          <a:p>
            <a:endParaRPr lang="en-US" dirty="0"/>
          </a:p>
          <a:p>
            <a:endParaRPr lang="en-US" dirty="0"/>
          </a:p>
          <a:p>
            <a:endParaRPr lang="en-US" dirty="0"/>
          </a:p>
          <a:p>
            <a:pPr marL="55562" indent="0">
              <a:buFont typeface="Arial" panose="020B0604020202020204" pitchFamily="34" charset="0"/>
              <a:buNone/>
            </a:pPr>
            <a:endParaRPr lang="en-US" sz="1600" b="1" dirty="0">
              <a:solidFill>
                <a:schemeClr val="dk1"/>
              </a:solidFill>
            </a:endParaRPr>
          </a:p>
        </p:txBody>
      </p:sp>
      <p:sp>
        <p:nvSpPr>
          <p:cNvPr id="9" name="Rectangle 8">
            <a:extLst>
              <a:ext uri="{FF2B5EF4-FFF2-40B4-BE49-F238E27FC236}">
                <a16:creationId xmlns:a16="http://schemas.microsoft.com/office/drawing/2014/main" xmlns="" id="{7CB3FD09-73B4-4AE9-95CD-92CB5CB925B9}"/>
              </a:ext>
            </a:extLst>
          </p:cNvPr>
          <p:cNvSpPr/>
          <p:nvPr/>
        </p:nvSpPr>
        <p:spPr>
          <a:xfrm>
            <a:off x="4900025" y="640496"/>
            <a:ext cx="7204458" cy="5293757"/>
          </a:xfrm>
          <a:prstGeom prst="rect">
            <a:avLst/>
          </a:prstGeom>
          <a:solidFill>
            <a:schemeClr val="bg1"/>
          </a:solidFill>
        </p:spPr>
        <p:txBody>
          <a:bodyPr wrap="square">
            <a:spAutoFit/>
          </a:bodyPr>
          <a:lstStyle/>
          <a:p>
            <a:endParaRPr lang="en-US" dirty="0"/>
          </a:p>
          <a:p>
            <a:endParaRPr lang="en-US" dirty="0"/>
          </a:p>
          <a:p>
            <a:endParaRPr lang="en-US" dirty="0"/>
          </a:p>
          <a:p>
            <a:endParaRPr lang="en-US" dirty="0"/>
          </a:p>
          <a:p>
            <a:endParaRPr lang="en-US" sz="2000" b="1" dirty="0"/>
          </a:p>
          <a:p>
            <a:endParaRPr lang="en-US" sz="2000" b="1" dirty="0"/>
          </a:p>
          <a:p>
            <a:endParaRPr lang="en-US" sz="2000" b="1" dirty="0"/>
          </a:p>
          <a:p>
            <a:r>
              <a:rPr lang="en-US" sz="2000" b="1" dirty="0"/>
              <a:t>THIS YEAR (2020 – 2021 per negotiated agreements):</a:t>
            </a:r>
          </a:p>
          <a:p>
            <a:endParaRPr lang="en-US" sz="2000" dirty="0"/>
          </a:p>
          <a:p>
            <a:pPr marL="288925" lvl="0">
              <a:defRPr/>
            </a:pPr>
            <a:r>
              <a:rPr lang="en-US" u="sng" dirty="0"/>
              <a:t>ALL 8</a:t>
            </a:r>
            <a:r>
              <a:rPr lang="en-US" dirty="0"/>
              <a:t> COMPREHENSIVE = SG Goals in all 3 Criteria (3, 6, and 8)</a:t>
            </a:r>
          </a:p>
          <a:p>
            <a:pPr marL="288925" lvl="0">
              <a:defRPr/>
            </a:pPr>
            <a:endParaRPr lang="en-US" sz="1600" dirty="0"/>
          </a:p>
          <a:p>
            <a:pPr marL="288925" lvl="0">
              <a:defRPr/>
            </a:pPr>
            <a:r>
              <a:rPr lang="en-US" u="sng" dirty="0">
                <a:solidFill>
                  <a:schemeClr val="dk1"/>
                </a:solidFill>
              </a:rPr>
              <a:t>2 CRITERIA</a:t>
            </a:r>
            <a:r>
              <a:rPr lang="en-US" dirty="0">
                <a:solidFill>
                  <a:schemeClr val="dk1"/>
                </a:solidFill>
              </a:rPr>
              <a:t> COMPREHENSIVE =  </a:t>
            </a:r>
          </a:p>
          <a:p>
            <a:pPr marL="860425" indent="-173038">
              <a:buFont typeface="Courier New" panose="02070309020205020404" pitchFamily="49" charset="0"/>
              <a:buChar char="o"/>
            </a:pPr>
            <a:r>
              <a:rPr lang="en-US" sz="1600" dirty="0">
                <a:solidFill>
                  <a:schemeClr val="dk1"/>
                </a:solidFill>
              </a:rPr>
              <a:t>If the </a:t>
            </a:r>
            <a:r>
              <a:rPr lang="en-US" sz="1600" b="1" dirty="0">
                <a:solidFill>
                  <a:schemeClr val="dk1"/>
                </a:solidFill>
              </a:rPr>
              <a:t>2</a:t>
            </a:r>
            <a:r>
              <a:rPr lang="en-US" sz="1600" dirty="0">
                <a:solidFill>
                  <a:schemeClr val="dk1"/>
                </a:solidFill>
              </a:rPr>
              <a:t> Criterion selected are 1, 2, 4, 5, 7 or 8, you may choose SGG 8.1 </a:t>
            </a:r>
          </a:p>
          <a:p>
            <a:pPr marL="860425" indent="-173038">
              <a:buFont typeface="Courier New" panose="02070309020205020404" pitchFamily="49" charset="0"/>
              <a:buChar char="o"/>
            </a:pPr>
            <a:r>
              <a:rPr lang="en-US" sz="1600" dirty="0">
                <a:solidFill>
                  <a:schemeClr val="dk1"/>
                </a:solidFill>
              </a:rPr>
              <a:t>If </a:t>
            </a:r>
            <a:r>
              <a:rPr lang="en-US" sz="1600" b="1" dirty="0">
                <a:solidFill>
                  <a:schemeClr val="dk1"/>
                </a:solidFill>
              </a:rPr>
              <a:t>1</a:t>
            </a:r>
            <a:r>
              <a:rPr lang="en-US" sz="1600" dirty="0">
                <a:solidFill>
                  <a:schemeClr val="dk1"/>
                </a:solidFill>
              </a:rPr>
              <a:t> of the Criterion selected is 3 or 6, then SGG 3.1 &amp; 3.2 </a:t>
            </a:r>
            <a:r>
              <a:rPr lang="en-US" sz="1600" u="sng" dirty="0">
                <a:solidFill>
                  <a:schemeClr val="dk1"/>
                </a:solidFill>
              </a:rPr>
              <a:t>OR</a:t>
            </a:r>
            <a:r>
              <a:rPr lang="en-US" sz="1600" dirty="0">
                <a:solidFill>
                  <a:schemeClr val="dk1"/>
                </a:solidFill>
              </a:rPr>
              <a:t> 6.1 &amp; 6.2</a:t>
            </a:r>
            <a:endParaRPr lang="en-US" sz="1600" b="1" dirty="0">
              <a:solidFill>
                <a:schemeClr val="dk1"/>
              </a:solidFill>
            </a:endParaRPr>
          </a:p>
          <a:p>
            <a:pPr marL="687387"/>
            <a:endParaRPr lang="en-US" sz="1600" dirty="0">
              <a:solidFill>
                <a:schemeClr val="dk1"/>
              </a:solidFill>
            </a:endParaRPr>
          </a:p>
          <a:p>
            <a:pPr marL="288925" lvl="0">
              <a:defRPr/>
            </a:pPr>
            <a:r>
              <a:rPr lang="en-US" dirty="0">
                <a:solidFill>
                  <a:schemeClr val="dk1"/>
                </a:solidFill>
              </a:rPr>
              <a:t>FOCUS:</a:t>
            </a:r>
          </a:p>
          <a:p>
            <a:pPr marL="860425" indent="-173038">
              <a:buFont typeface="Courier New" panose="02070309020205020404" pitchFamily="49" charset="0"/>
              <a:buChar char="o"/>
            </a:pPr>
            <a:r>
              <a:rPr lang="en-US" sz="1600" dirty="0">
                <a:solidFill>
                  <a:schemeClr val="dk1"/>
                </a:solidFill>
              </a:rPr>
              <a:t>If Criterion of focus is 1, 2, 4, 5, 7 or 8, you may choose Criterion 8.1 </a:t>
            </a:r>
          </a:p>
          <a:p>
            <a:pPr marL="860425" indent="-173038">
              <a:buFont typeface="Courier New" panose="02070309020205020404" pitchFamily="49" charset="0"/>
              <a:buChar char="o"/>
            </a:pPr>
            <a:r>
              <a:rPr lang="en-US" sz="1600" dirty="0">
                <a:solidFill>
                  <a:schemeClr val="dk1"/>
                </a:solidFill>
              </a:rPr>
              <a:t>If Criterion of focus is 3 or 6, choose SGG 3.1 &amp; 3.2 </a:t>
            </a:r>
            <a:r>
              <a:rPr lang="en-US" sz="1600" u="sng" dirty="0">
                <a:solidFill>
                  <a:schemeClr val="dk1"/>
                </a:solidFill>
              </a:rPr>
              <a:t>OR</a:t>
            </a:r>
            <a:r>
              <a:rPr lang="en-US" sz="1600" dirty="0">
                <a:solidFill>
                  <a:schemeClr val="dk1"/>
                </a:solidFill>
              </a:rPr>
              <a:t> SGG 6.1 &amp; 6.2</a:t>
            </a:r>
          </a:p>
          <a:p>
            <a:pPr marL="55562" indent="0">
              <a:buFont typeface="Arial" panose="020B0604020202020204" pitchFamily="34" charset="0"/>
              <a:buNone/>
            </a:pPr>
            <a:endParaRPr lang="en-US" sz="1600" b="1" dirty="0">
              <a:solidFill>
                <a:schemeClr val="dk1"/>
              </a:solidFill>
            </a:endParaRPr>
          </a:p>
        </p:txBody>
      </p:sp>
      <p:pic>
        <p:nvPicPr>
          <p:cNvPr id="6" name="Picture 5">
            <a:extLst>
              <a:ext uri="{FF2B5EF4-FFF2-40B4-BE49-F238E27FC236}">
                <a16:creationId xmlns:a16="http://schemas.microsoft.com/office/drawing/2014/main" xmlns="" id="{DF5A165A-1FA2-4B9C-A207-C241B81C51D4}"/>
              </a:ext>
            </a:extLst>
          </p:cNvPr>
          <p:cNvPicPr>
            <a:picLocks noChangeAspect="1"/>
          </p:cNvPicPr>
          <p:nvPr/>
        </p:nvPicPr>
        <p:blipFill rotWithShape="1">
          <a:blip r:embed="rId3"/>
          <a:srcRect t="18613" r="30404" b="37166"/>
          <a:stretch/>
        </p:blipFill>
        <p:spPr>
          <a:xfrm>
            <a:off x="6869346" y="736356"/>
            <a:ext cx="3243657" cy="1427422"/>
          </a:xfrm>
          <a:prstGeom prst="rect">
            <a:avLst/>
          </a:prstGeom>
        </p:spPr>
      </p:pic>
    </p:spTree>
    <p:extLst>
      <p:ext uri="{BB962C8B-B14F-4D97-AF65-F5344CB8AC3E}">
        <p14:creationId xmlns:p14="http://schemas.microsoft.com/office/powerpoint/2010/main" val="13582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59616-44BB-D64A-BD0A-DDEE233871CB}"/>
              </a:ext>
            </a:extLst>
          </p:cNvPr>
          <p:cNvSpPr>
            <a:spLocks noGrp="1"/>
          </p:cNvSpPr>
          <p:nvPr>
            <p:ph type="title"/>
          </p:nvPr>
        </p:nvSpPr>
        <p:spPr/>
        <p:txBody>
          <a:bodyPr/>
          <a:lstStyle/>
          <a:p>
            <a:r>
              <a:rPr lang="en-US" dirty="0"/>
              <a:t>In support of </a:t>
            </a:r>
            <a:r>
              <a:rPr lang="en-US" b="1" dirty="0"/>
              <a:t>teacher growth</a:t>
            </a:r>
            <a:r>
              <a:rPr lang="en-US" dirty="0"/>
              <a:t>…</a:t>
            </a:r>
          </a:p>
        </p:txBody>
      </p:sp>
      <p:sp>
        <p:nvSpPr>
          <p:cNvPr id="3" name="Content Placeholder 2">
            <a:extLst>
              <a:ext uri="{FF2B5EF4-FFF2-40B4-BE49-F238E27FC236}">
                <a16:creationId xmlns:a16="http://schemas.microsoft.com/office/drawing/2014/main" xmlns="" id="{F26A9878-67EC-454E-A74B-AE5442C660D9}"/>
              </a:ext>
            </a:extLst>
          </p:cNvPr>
          <p:cNvSpPr>
            <a:spLocks noGrp="1"/>
          </p:cNvSpPr>
          <p:nvPr>
            <p:ph sz="quarter" idx="10"/>
          </p:nvPr>
        </p:nvSpPr>
        <p:spPr/>
        <p:txBody>
          <a:bodyPr/>
          <a:lstStyle/>
          <a:p>
            <a:pPr marL="0" indent="0">
              <a:buNone/>
            </a:pPr>
            <a:r>
              <a:rPr lang="en-US" dirty="0"/>
              <a:t>CBA Section 5.4 – Evaluation Resources</a:t>
            </a:r>
          </a:p>
          <a:p>
            <a:pPr marL="514350" indent="-514350">
              <a:buAutoNum type="alphaUcPeriod"/>
            </a:pPr>
            <a:r>
              <a:rPr lang="en-US" dirty="0"/>
              <a:t>At least annually, staff will receive professional development on the process, tool, and framework during time specifically identified for PD.</a:t>
            </a:r>
          </a:p>
          <a:p>
            <a:pPr marL="971550" lvl="1" indent="-514350">
              <a:buFont typeface="+mj-lt"/>
              <a:buAutoNum type="alphaLcPeriod"/>
            </a:pPr>
            <a:r>
              <a:rPr lang="en-US" dirty="0"/>
              <a:t>Educators evaluated using the adopted instructional framework will be trained at the building level on instructional framework using district and FWEA created resources, co-facilitated by a trained FWEA member and building administrator. </a:t>
            </a:r>
          </a:p>
        </p:txBody>
      </p:sp>
    </p:spTree>
    <p:extLst>
      <p:ext uri="{BB962C8B-B14F-4D97-AF65-F5344CB8AC3E}">
        <p14:creationId xmlns:p14="http://schemas.microsoft.com/office/powerpoint/2010/main" val="218623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81100" y="510867"/>
            <a:ext cx="7772400" cy="682625"/>
          </a:xfrm>
          <a:prstGeom prst="rect">
            <a:avLst/>
          </a:prstGeom>
          <a:solidFill>
            <a:schemeClr val="bg1">
              <a:lumMod val="85000"/>
            </a:schemeClr>
          </a:solidFill>
          <a:ln w="38100">
            <a:solidFill>
              <a:schemeClr val="tx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prstClr val="black"/>
                </a:solidFill>
              </a:rPr>
              <a:t>Components of a Student Growth Goal</a:t>
            </a:r>
          </a:p>
        </p:txBody>
      </p:sp>
      <p:sp>
        <p:nvSpPr>
          <p:cNvPr id="3" name="TextBox 2"/>
          <p:cNvSpPr txBox="1"/>
          <p:nvPr/>
        </p:nvSpPr>
        <p:spPr>
          <a:xfrm>
            <a:off x="1181099" y="1397674"/>
            <a:ext cx="10581409" cy="3693319"/>
          </a:xfrm>
          <a:prstGeom prst="rect">
            <a:avLst/>
          </a:prstGeom>
          <a:noFill/>
        </p:spPr>
        <p:txBody>
          <a:bodyPr wrap="square" rtlCol="0">
            <a:spAutoFit/>
          </a:bodyPr>
          <a:lstStyle/>
          <a:p>
            <a:r>
              <a:rPr lang="en-US" sz="2400" dirty="0"/>
              <a:t>The goal setting process requires that we monitor and adjust our actions as needed based on information, data and feedback. </a:t>
            </a:r>
          </a:p>
          <a:p>
            <a:endParaRPr lang="en-US" sz="2400" b="1" dirty="0"/>
          </a:p>
          <a:p>
            <a:r>
              <a:rPr lang="en-US" sz="2400" b="1" dirty="0"/>
              <a:t>Student Growth Goals should:</a:t>
            </a:r>
          </a:p>
          <a:p>
            <a:pPr marL="573088" lvl="1" indent="-328613">
              <a:buFont typeface="Arial" panose="020B0604020202020204" pitchFamily="34" charset="0"/>
              <a:buChar char="•"/>
            </a:pPr>
            <a:r>
              <a:rPr lang="en-US" sz="2400" dirty="0"/>
              <a:t>Be based on the context of the classroom &amp; address an identified need or skill </a:t>
            </a:r>
          </a:p>
          <a:p>
            <a:pPr marL="573088" lvl="1" indent="-328613">
              <a:buFont typeface="Arial" panose="020B0604020202020204" pitchFamily="34" charset="0"/>
              <a:buChar char="•"/>
            </a:pPr>
            <a:r>
              <a:rPr lang="en-US" sz="2400" dirty="0"/>
              <a:t>Be challenging for students but realistic</a:t>
            </a:r>
          </a:p>
          <a:p>
            <a:pPr marL="573088" lvl="1" indent="-328613">
              <a:buFont typeface="Arial" panose="020B0604020202020204" pitchFamily="34" charset="0"/>
              <a:buChar char="•"/>
            </a:pPr>
            <a:r>
              <a:rPr lang="en-US" sz="2400" dirty="0"/>
              <a:t>Be time bound and include two points in time</a:t>
            </a:r>
          </a:p>
          <a:p>
            <a:pPr marL="573088" lvl="1" indent="-328613">
              <a:buFont typeface="Arial" panose="020B0604020202020204" pitchFamily="34" charset="0"/>
              <a:buChar char="•"/>
            </a:pPr>
            <a:r>
              <a:rPr lang="en-US" sz="2400" dirty="0"/>
              <a:t>Be developed by using information and data</a:t>
            </a:r>
          </a:p>
          <a:p>
            <a:pPr marL="573088" lvl="1" indent="-328613">
              <a:buFont typeface="Arial" panose="020B0604020202020204" pitchFamily="34" charset="0"/>
              <a:buChar char="•"/>
            </a:pPr>
            <a:r>
              <a:rPr lang="en-US" sz="2400" dirty="0"/>
              <a:t>Include multiple assessments or measures to monitor progress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4760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2425356D-0EF6-4FD5-9A8E-C05BAA0C7C9A}"/>
              </a:ext>
            </a:extLst>
          </p:cNvPr>
          <p:cNvGraphicFramePr>
            <a:graphicFrameLocks noGrp="1"/>
          </p:cNvGraphicFramePr>
          <p:nvPr/>
        </p:nvGraphicFramePr>
        <p:xfrm>
          <a:off x="1509204" y="858520"/>
          <a:ext cx="9067800" cy="4399280"/>
        </p:xfrm>
        <a:graphic>
          <a:graphicData uri="http://schemas.openxmlformats.org/drawingml/2006/table">
            <a:tbl>
              <a:tblPr firstRow="1" bandRow="1">
                <a:tableStyleId>{5C22544A-7EE6-4342-B048-85BDC9FD1C3A}</a:tableStyleId>
              </a:tblPr>
              <a:tblGrid>
                <a:gridCol w="3022600">
                  <a:extLst>
                    <a:ext uri="{9D8B030D-6E8A-4147-A177-3AD203B41FA5}">
                      <a16:colId xmlns:a16="http://schemas.microsoft.com/office/drawing/2014/main" xmlns="" val="20000"/>
                    </a:ext>
                  </a:extLst>
                </a:gridCol>
                <a:gridCol w="3022600">
                  <a:extLst>
                    <a:ext uri="{9D8B030D-6E8A-4147-A177-3AD203B41FA5}">
                      <a16:colId xmlns:a16="http://schemas.microsoft.com/office/drawing/2014/main" xmlns="" val="20001"/>
                    </a:ext>
                  </a:extLst>
                </a:gridCol>
                <a:gridCol w="3022600">
                  <a:extLst>
                    <a:ext uri="{9D8B030D-6E8A-4147-A177-3AD203B41FA5}">
                      <a16:colId xmlns:a16="http://schemas.microsoft.com/office/drawing/2014/main" xmlns="" val="20002"/>
                    </a:ext>
                  </a:extLst>
                </a:gridCol>
              </a:tblGrid>
              <a:tr h="650240">
                <a:tc>
                  <a:txBody>
                    <a:bodyPr/>
                    <a:lstStyle/>
                    <a:p>
                      <a:pPr algn="ctr"/>
                      <a:r>
                        <a:rPr lang="en-US" sz="2800" dirty="0"/>
                        <a:t>Criterion 3</a:t>
                      </a:r>
                    </a:p>
                  </a:txBody>
                  <a:tcPr/>
                </a:tc>
                <a:tc>
                  <a:txBody>
                    <a:bodyPr/>
                    <a:lstStyle/>
                    <a:p>
                      <a:pPr algn="ctr"/>
                      <a:r>
                        <a:rPr lang="en-US" sz="2800" dirty="0"/>
                        <a:t>Criterion 6</a:t>
                      </a:r>
                    </a:p>
                  </a:txBody>
                  <a:tcPr/>
                </a:tc>
                <a:tc>
                  <a:txBody>
                    <a:bodyPr/>
                    <a:lstStyle/>
                    <a:p>
                      <a:pPr algn="ctr"/>
                      <a:r>
                        <a:rPr lang="en-US" sz="2800" dirty="0"/>
                        <a:t>Criterion 8</a:t>
                      </a:r>
                    </a:p>
                  </a:txBody>
                  <a:tcPr/>
                </a:tc>
                <a:extLst>
                  <a:ext uri="{0D108BD9-81ED-4DB2-BD59-A6C34878D82A}">
                    <a16:rowId xmlns:a16="http://schemas.microsoft.com/office/drawing/2014/main" xmlns="" val="10000"/>
                  </a:ext>
                </a:extLst>
              </a:tr>
              <a:tr h="939800">
                <a:tc>
                  <a:txBody>
                    <a:bodyPr/>
                    <a:lstStyle/>
                    <a:p>
                      <a:r>
                        <a:rPr lang="en-US" sz="2000" dirty="0">
                          <a:effectLst/>
                        </a:rPr>
                        <a:t>SG 3.1 Establishes appropriate student growth goals for </a:t>
                      </a:r>
                      <a:r>
                        <a:rPr lang="en-US" sz="2000" dirty="0">
                          <a:effectLst/>
                          <a:highlight>
                            <a:srgbClr val="FFFF00"/>
                          </a:highlight>
                        </a:rPr>
                        <a:t>subgroups of students </a:t>
                      </a:r>
                      <a:r>
                        <a:rPr lang="en-US" sz="2000" dirty="0">
                          <a:effectLst/>
                        </a:rPr>
                        <a:t>not reaching full learning potential. Goals identify multiple, high-quality sources of data to monitor, adjust, and evaluate achievement of goals.  </a:t>
                      </a:r>
                    </a:p>
                    <a:p>
                      <a:endParaRPr lang="en-US" sz="2000" dirty="0"/>
                    </a:p>
                  </a:txBody>
                  <a:tcPr/>
                </a:tc>
                <a:tc>
                  <a:txBody>
                    <a:bodyPr/>
                    <a:lstStyle/>
                    <a:p>
                      <a:r>
                        <a:rPr lang="en-US" sz="2000" kern="1200" dirty="0">
                          <a:solidFill>
                            <a:schemeClr val="dk1"/>
                          </a:solidFill>
                          <a:effectLst/>
                          <a:latin typeface="+mn-lt"/>
                          <a:ea typeface="+mn-ea"/>
                          <a:cs typeface="+mn-cs"/>
                        </a:rPr>
                        <a:t>SG 6.1 Establishes appropriate</a:t>
                      </a:r>
                    </a:p>
                    <a:p>
                      <a:r>
                        <a:rPr lang="en-US" sz="2000" kern="1200" dirty="0">
                          <a:solidFill>
                            <a:schemeClr val="dk1"/>
                          </a:solidFill>
                          <a:effectLst/>
                          <a:latin typeface="+mn-lt"/>
                          <a:ea typeface="+mn-ea"/>
                          <a:cs typeface="+mn-cs"/>
                        </a:rPr>
                        <a:t>student growth goals for</a:t>
                      </a:r>
                    </a:p>
                    <a:p>
                      <a:r>
                        <a:rPr lang="en-US" sz="2000" kern="1200" dirty="0">
                          <a:solidFill>
                            <a:schemeClr val="dk1"/>
                          </a:solidFill>
                          <a:effectLst/>
                          <a:highlight>
                            <a:srgbClr val="FFFF00"/>
                          </a:highlight>
                          <a:latin typeface="+mn-lt"/>
                          <a:ea typeface="+mn-ea"/>
                          <a:cs typeface="+mn-cs"/>
                        </a:rPr>
                        <a:t>whole classroom</a:t>
                      </a:r>
                      <a:r>
                        <a:rPr lang="en-US" sz="2000" kern="1200" dirty="0">
                          <a:solidFill>
                            <a:schemeClr val="dk1"/>
                          </a:solidFill>
                          <a:effectLst/>
                          <a:latin typeface="+mn-lt"/>
                          <a:ea typeface="+mn-ea"/>
                          <a:cs typeface="+mn-cs"/>
                        </a:rPr>
                        <a:t>. Goals</a:t>
                      </a:r>
                    </a:p>
                    <a:p>
                      <a:r>
                        <a:rPr lang="en-US" sz="2000" kern="1200" dirty="0">
                          <a:solidFill>
                            <a:schemeClr val="dk1"/>
                          </a:solidFill>
                          <a:effectLst/>
                          <a:latin typeface="+mn-lt"/>
                          <a:ea typeface="+mn-ea"/>
                          <a:cs typeface="+mn-cs"/>
                        </a:rPr>
                        <a:t>identify multiple, high quality</a:t>
                      </a:r>
                      <a:r>
                        <a:rPr lang="en-US" sz="2000" kern="1200" baseline="0" dirty="0">
                          <a:solidFill>
                            <a:schemeClr val="dk1"/>
                          </a:solidFill>
                          <a:effectLst/>
                          <a:latin typeface="+mn-lt"/>
                          <a:ea typeface="+mn-ea"/>
                          <a:cs typeface="+mn-cs"/>
                        </a:rPr>
                        <a:t> </a:t>
                      </a:r>
                      <a:r>
                        <a:rPr lang="en-US" sz="2000" kern="1200" dirty="0">
                          <a:solidFill>
                            <a:schemeClr val="dk1"/>
                          </a:solidFill>
                          <a:effectLst/>
                          <a:latin typeface="+mn-lt"/>
                          <a:ea typeface="+mn-ea"/>
                          <a:cs typeface="+mn-cs"/>
                        </a:rPr>
                        <a:t>sources of data to</a:t>
                      </a:r>
                      <a:r>
                        <a:rPr lang="en-US" sz="2000" kern="1200" baseline="0" dirty="0">
                          <a:solidFill>
                            <a:schemeClr val="dk1"/>
                          </a:solidFill>
                          <a:effectLst/>
                          <a:latin typeface="+mn-lt"/>
                          <a:ea typeface="+mn-ea"/>
                          <a:cs typeface="+mn-cs"/>
                        </a:rPr>
                        <a:t> </a:t>
                      </a:r>
                      <a:r>
                        <a:rPr lang="en-US" sz="2000" kern="1200" dirty="0">
                          <a:solidFill>
                            <a:schemeClr val="dk1"/>
                          </a:solidFill>
                          <a:effectLst/>
                          <a:latin typeface="+mn-lt"/>
                          <a:ea typeface="+mn-ea"/>
                          <a:cs typeface="+mn-cs"/>
                        </a:rPr>
                        <a:t>monitor, adjust, and</a:t>
                      </a:r>
                    </a:p>
                    <a:p>
                      <a:r>
                        <a:rPr lang="en-US" sz="2000" kern="1200" dirty="0">
                          <a:solidFill>
                            <a:schemeClr val="dk1"/>
                          </a:solidFill>
                          <a:effectLst/>
                          <a:latin typeface="+mn-lt"/>
                          <a:ea typeface="+mn-ea"/>
                          <a:cs typeface="+mn-cs"/>
                        </a:rPr>
                        <a:t>evaluate achievement of</a:t>
                      </a:r>
                    </a:p>
                    <a:p>
                      <a:r>
                        <a:rPr lang="en-US" sz="2000" kern="1200" dirty="0">
                          <a:solidFill>
                            <a:schemeClr val="dk1"/>
                          </a:solidFill>
                          <a:effectLst/>
                          <a:latin typeface="+mn-lt"/>
                          <a:ea typeface="+mn-ea"/>
                          <a:cs typeface="+mn-cs"/>
                        </a:rPr>
                        <a:t>goals.</a:t>
                      </a:r>
                    </a:p>
                    <a:p>
                      <a:endParaRPr lang="en-US" sz="2000" dirty="0"/>
                    </a:p>
                  </a:txBody>
                  <a:tcPr/>
                </a:tc>
                <a:tc>
                  <a:txBody>
                    <a:bodyPr/>
                    <a:lstStyle/>
                    <a:p>
                      <a:r>
                        <a:rPr lang="en-US" sz="2000" dirty="0">
                          <a:effectLst/>
                        </a:rPr>
                        <a:t>SG 8.1  Consistently and actively collaborates with </a:t>
                      </a:r>
                      <a:r>
                        <a:rPr lang="en-US" sz="2000" dirty="0">
                          <a:effectLst/>
                          <a:highlight>
                            <a:srgbClr val="FFFF00"/>
                          </a:highlight>
                        </a:rPr>
                        <a:t>other grade-level, subject matter or district  team members</a:t>
                      </a:r>
                      <a:r>
                        <a:rPr lang="en-US" sz="2000" dirty="0">
                          <a:effectLst/>
                        </a:rPr>
                        <a:t> to establish goals, to develop and implement common, high-quality measures, and to monitor growth and achievement during the year.  </a:t>
                      </a:r>
                    </a:p>
                    <a:p>
                      <a:endParaRPr lang="en-US" sz="2000" dirty="0"/>
                    </a:p>
                  </a:txBody>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25A8D8A4-35CD-4CF4-B60A-6FAB561D37BA}"/>
              </a:ext>
            </a:extLst>
          </p:cNvPr>
          <p:cNvSpPr txBox="1"/>
          <p:nvPr/>
        </p:nvSpPr>
        <p:spPr>
          <a:xfrm>
            <a:off x="2880804" y="169292"/>
            <a:ext cx="6934200" cy="523220"/>
          </a:xfrm>
          <a:prstGeom prst="rect">
            <a:avLst/>
          </a:prstGeom>
          <a:solidFill>
            <a:schemeClr val="bg1">
              <a:lumMod val="85000"/>
            </a:schemeClr>
          </a:solidFill>
          <a:ln w="28575">
            <a:solidFill>
              <a:schemeClr val="tx1"/>
            </a:solidFill>
          </a:ln>
        </p:spPr>
        <p:txBody>
          <a:bodyPr wrap="square" rtlCol="0">
            <a:spAutoFit/>
          </a:bodyPr>
          <a:lstStyle/>
          <a:p>
            <a:pPr algn="ctr"/>
            <a:r>
              <a:rPr lang="en-US" sz="2800" b="1" dirty="0"/>
              <a:t>Student Growth Rubric Language</a:t>
            </a:r>
          </a:p>
        </p:txBody>
      </p:sp>
      <p:sp>
        <p:nvSpPr>
          <p:cNvPr id="7" name="Down Arrow 6">
            <a:extLst>
              <a:ext uri="{FF2B5EF4-FFF2-40B4-BE49-F238E27FC236}">
                <a16:creationId xmlns:a16="http://schemas.microsoft.com/office/drawing/2014/main" xmlns="" id="{CFD02C40-A3DB-4478-B2A8-09C9A185DB72}"/>
              </a:ext>
            </a:extLst>
          </p:cNvPr>
          <p:cNvSpPr/>
          <p:nvPr/>
        </p:nvSpPr>
        <p:spPr>
          <a:xfrm>
            <a:off x="5943600" y="4544125"/>
            <a:ext cx="304800" cy="830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A1D9044-1FEF-4376-AB77-1A4F1F3E083D}"/>
              </a:ext>
            </a:extLst>
          </p:cNvPr>
          <p:cNvSpPr txBox="1"/>
          <p:nvPr/>
        </p:nvSpPr>
        <p:spPr>
          <a:xfrm>
            <a:off x="1509205" y="5491648"/>
            <a:ext cx="6046628" cy="1015663"/>
          </a:xfrm>
          <a:prstGeom prst="rect">
            <a:avLst/>
          </a:prstGeom>
          <a:solidFill>
            <a:schemeClr val="bg1"/>
          </a:solidFill>
          <a:ln w="28575">
            <a:solidFill>
              <a:schemeClr val="tx1"/>
            </a:solidFill>
          </a:ln>
        </p:spPr>
        <p:txBody>
          <a:bodyPr wrap="square" rtlCol="0">
            <a:spAutoFit/>
          </a:bodyPr>
          <a:lstStyle/>
          <a:p>
            <a:pPr algn="ctr"/>
            <a:r>
              <a:rPr lang="en-US" sz="2000" dirty="0"/>
              <a:t>SG </a:t>
            </a:r>
            <a:r>
              <a:rPr lang="en-US" sz="2000" b="1" dirty="0"/>
              <a:t>3.2</a:t>
            </a:r>
            <a:r>
              <a:rPr lang="en-US" sz="2000" dirty="0"/>
              <a:t> and </a:t>
            </a:r>
            <a:r>
              <a:rPr lang="en-US" sz="2000" b="1" dirty="0"/>
              <a:t>6.2</a:t>
            </a:r>
            <a:r>
              <a:rPr lang="en-US" sz="2000" dirty="0"/>
              <a:t>  Multiple sources of growth or achievement data from at least two points in time show clear evidence of growth for most students.</a:t>
            </a:r>
          </a:p>
        </p:txBody>
      </p:sp>
      <p:sp>
        <p:nvSpPr>
          <p:cNvPr id="10" name="Down Arrow 9">
            <a:extLst>
              <a:ext uri="{FF2B5EF4-FFF2-40B4-BE49-F238E27FC236}">
                <a16:creationId xmlns:a16="http://schemas.microsoft.com/office/drawing/2014/main" xmlns="" id="{62614A16-0370-EB44-9DBB-92789E2FB76A}"/>
              </a:ext>
            </a:extLst>
          </p:cNvPr>
          <p:cNvSpPr/>
          <p:nvPr/>
        </p:nvSpPr>
        <p:spPr>
          <a:xfrm>
            <a:off x="3269202" y="4544125"/>
            <a:ext cx="304800" cy="830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1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1146" y="2652098"/>
            <a:ext cx="4421803" cy="2708434"/>
          </a:xfrm>
          <a:prstGeom prst="rect">
            <a:avLst/>
          </a:prstGeom>
        </p:spPr>
        <p:txBody>
          <a:bodyPr wrap="square">
            <a:spAutoFit/>
          </a:bodyPr>
          <a:lstStyle/>
          <a:p>
            <a:r>
              <a:rPr lang="en-US" sz="3400" spc="-10" dirty="0"/>
              <a:t>Think of the three student growth criteria as analogous to “nesting dolls,” moving from large to small</a:t>
            </a:r>
          </a:p>
        </p:txBody>
      </p:sp>
      <p:pic>
        <p:nvPicPr>
          <p:cNvPr id="2050" name="Picture 2" descr="http://ecx.images-amazon.com/images/I/417390OtJRL.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79" t="13351" r="9493" b="18110"/>
          <a:stretch/>
        </p:blipFill>
        <p:spPr bwMode="auto">
          <a:xfrm>
            <a:off x="1430333" y="359613"/>
            <a:ext cx="2880246" cy="202623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5505450" y="655551"/>
            <a:ext cx="6019800" cy="564723"/>
          </a:xfrm>
          <a:prstGeom prst="rect">
            <a:avLst/>
          </a:prstGeom>
          <a:solidFill>
            <a:schemeClr val="bg1">
              <a:lumMod val="85000"/>
            </a:schemeClr>
          </a:solidFill>
          <a:ln w="38100">
            <a:solidFill>
              <a:schemeClr val="tx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Nesting the Goals</a:t>
            </a:r>
          </a:p>
        </p:txBody>
      </p:sp>
      <p:sp>
        <p:nvSpPr>
          <p:cNvPr id="7" name="Oval 6"/>
          <p:cNvSpPr/>
          <p:nvPr/>
        </p:nvSpPr>
        <p:spPr>
          <a:xfrm>
            <a:off x="6581775" y="1780584"/>
            <a:ext cx="3867150" cy="379660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210425" y="2433937"/>
            <a:ext cx="2609850" cy="26098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915275" y="3157837"/>
            <a:ext cx="1219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48625" y="1912480"/>
            <a:ext cx="990600" cy="461665"/>
          </a:xfrm>
          <a:prstGeom prst="rect">
            <a:avLst/>
          </a:prstGeom>
          <a:noFill/>
        </p:spPr>
        <p:txBody>
          <a:bodyPr wrap="square" rtlCol="0">
            <a:spAutoFit/>
          </a:bodyPr>
          <a:lstStyle/>
          <a:p>
            <a:r>
              <a:rPr lang="en-US" sz="2400" dirty="0"/>
              <a:t>SG 8.1</a:t>
            </a:r>
          </a:p>
        </p:txBody>
      </p:sp>
      <p:sp>
        <p:nvSpPr>
          <p:cNvPr id="10" name="TextBox 9"/>
          <p:cNvSpPr txBox="1"/>
          <p:nvPr/>
        </p:nvSpPr>
        <p:spPr>
          <a:xfrm>
            <a:off x="8029575" y="2619973"/>
            <a:ext cx="990600" cy="461665"/>
          </a:xfrm>
          <a:prstGeom prst="rect">
            <a:avLst/>
          </a:prstGeom>
          <a:noFill/>
        </p:spPr>
        <p:txBody>
          <a:bodyPr wrap="square" rtlCol="0">
            <a:spAutoFit/>
          </a:bodyPr>
          <a:lstStyle/>
          <a:p>
            <a:r>
              <a:rPr lang="en-US" sz="2400" dirty="0"/>
              <a:t>SG 6.1</a:t>
            </a:r>
          </a:p>
        </p:txBody>
      </p:sp>
      <p:sp>
        <p:nvSpPr>
          <p:cNvPr id="11" name="TextBox 10"/>
          <p:cNvSpPr txBox="1"/>
          <p:nvPr/>
        </p:nvSpPr>
        <p:spPr>
          <a:xfrm>
            <a:off x="8067675" y="3477223"/>
            <a:ext cx="990600" cy="461665"/>
          </a:xfrm>
          <a:prstGeom prst="rect">
            <a:avLst/>
          </a:prstGeom>
          <a:noFill/>
        </p:spPr>
        <p:txBody>
          <a:bodyPr wrap="square" rtlCol="0">
            <a:spAutoFit/>
          </a:bodyPr>
          <a:lstStyle/>
          <a:p>
            <a:r>
              <a:rPr lang="en-US" sz="2400" dirty="0"/>
              <a:t>SG 3.1</a:t>
            </a:r>
          </a:p>
        </p:txBody>
      </p:sp>
    </p:spTree>
    <p:extLst>
      <p:ext uri="{BB962C8B-B14F-4D97-AF65-F5344CB8AC3E}">
        <p14:creationId xmlns:p14="http://schemas.microsoft.com/office/powerpoint/2010/main" val="1525226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474CE19-508A-4C21-BC5F-53BC61EEEF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0" r="3512"/>
          <a:stretch/>
        </p:blipFill>
        <p:spPr bwMode="auto">
          <a:xfrm>
            <a:off x="1714500" y="26895"/>
            <a:ext cx="8763000" cy="67170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xmlns="" id="{CEC6B3F3-8FF7-4EDB-8002-0A994C0FD163}"/>
              </a:ext>
            </a:extLst>
          </p:cNvPr>
          <p:cNvCxnSpPr>
            <a:cxnSpLocks/>
          </p:cNvCxnSpPr>
          <p:nvPr/>
        </p:nvCxnSpPr>
        <p:spPr>
          <a:xfrm>
            <a:off x="4443022" y="6371275"/>
            <a:ext cx="111161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xmlns="" id="{D6A7EF19-326C-40E8-BFDD-B6D38B4CD1B8}"/>
              </a:ext>
            </a:extLst>
          </p:cNvPr>
          <p:cNvCxnSpPr>
            <a:cxnSpLocks/>
          </p:cNvCxnSpPr>
          <p:nvPr/>
        </p:nvCxnSpPr>
        <p:spPr>
          <a:xfrm>
            <a:off x="6567529" y="6366723"/>
            <a:ext cx="111161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xmlns="" id="{B4AD2A9C-6EC0-4583-B224-5073D029A038}"/>
              </a:ext>
            </a:extLst>
          </p:cNvPr>
          <p:cNvCxnSpPr>
            <a:cxnSpLocks/>
          </p:cNvCxnSpPr>
          <p:nvPr/>
        </p:nvCxnSpPr>
        <p:spPr>
          <a:xfrm>
            <a:off x="4797188" y="6537323"/>
            <a:ext cx="42308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xmlns="" id="{7DB368E0-5324-465B-A793-928C19068068}"/>
              </a:ext>
            </a:extLst>
          </p:cNvPr>
          <p:cNvCxnSpPr>
            <a:cxnSpLocks/>
          </p:cNvCxnSpPr>
          <p:nvPr/>
        </p:nvCxnSpPr>
        <p:spPr>
          <a:xfrm>
            <a:off x="6928517" y="6546419"/>
            <a:ext cx="42308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C50848D4-D6DD-4D61-9D42-C91D892D3E80}"/>
              </a:ext>
            </a:extLst>
          </p:cNvPr>
          <p:cNvCxnSpPr>
            <a:cxnSpLocks/>
          </p:cNvCxnSpPr>
          <p:nvPr/>
        </p:nvCxnSpPr>
        <p:spPr>
          <a:xfrm>
            <a:off x="8753445" y="6291704"/>
            <a:ext cx="116847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xmlns="" id="{C20A4596-1917-4BF4-A375-ED06093BE1EB}"/>
              </a:ext>
            </a:extLst>
          </p:cNvPr>
          <p:cNvCxnSpPr>
            <a:cxnSpLocks/>
          </p:cNvCxnSpPr>
          <p:nvPr/>
        </p:nvCxnSpPr>
        <p:spPr>
          <a:xfrm>
            <a:off x="8302394" y="6453155"/>
            <a:ext cx="53453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xmlns="" id="{CCFFA913-FBFA-4E1E-B5FA-B81386FFD679}"/>
              </a:ext>
            </a:extLst>
          </p:cNvPr>
          <p:cNvCxnSpPr>
            <a:cxnSpLocks/>
          </p:cNvCxnSpPr>
          <p:nvPr/>
        </p:nvCxnSpPr>
        <p:spPr>
          <a:xfrm>
            <a:off x="9110565" y="6450928"/>
            <a:ext cx="104337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xmlns="" id="{420BF257-5A15-4484-A2D3-34AE26061AD7}"/>
              </a:ext>
            </a:extLst>
          </p:cNvPr>
          <p:cNvCxnSpPr>
            <a:cxnSpLocks/>
          </p:cNvCxnSpPr>
          <p:nvPr/>
        </p:nvCxnSpPr>
        <p:spPr>
          <a:xfrm>
            <a:off x="4766022" y="3521158"/>
            <a:ext cx="103427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xmlns="" id="{5E959841-0CB2-4D1D-9D3A-8B5E98395151}"/>
              </a:ext>
            </a:extLst>
          </p:cNvPr>
          <p:cNvCxnSpPr>
            <a:cxnSpLocks/>
          </p:cNvCxnSpPr>
          <p:nvPr/>
        </p:nvCxnSpPr>
        <p:spPr>
          <a:xfrm>
            <a:off x="4010845" y="3694030"/>
            <a:ext cx="53385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xmlns="" id="{9F5E983B-AE62-4A9B-B626-B466BB5ED0C5}"/>
              </a:ext>
            </a:extLst>
          </p:cNvPr>
          <p:cNvCxnSpPr>
            <a:cxnSpLocks/>
          </p:cNvCxnSpPr>
          <p:nvPr/>
        </p:nvCxnSpPr>
        <p:spPr>
          <a:xfrm>
            <a:off x="6945125" y="3598494"/>
            <a:ext cx="103427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xmlns="" id="{FF49142E-B8E0-41E4-9C7A-5A813A4F1EED}"/>
              </a:ext>
            </a:extLst>
          </p:cNvPr>
          <p:cNvCxnSpPr>
            <a:cxnSpLocks/>
          </p:cNvCxnSpPr>
          <p:nvPr/>
        </p:nvCxnSpPr>
        <p:spPr>
          <a:xfrm>
            <a:off x="6169476" y="3778190"/>
            <a:ext cx="150967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xmlns="" id="{B8E8111E-61F6-4CF5-BF01-1C649384DB09}"/>
              </a:ext>
            </a:extLst>
          </p:cNvPr>
          <p:cNvCxnSpPr>
            <a:cxnSpLocks/>
          </p:cNvCxnSpPr>
          <p:nvPr/>
        </p:nvCxnSpPr>
        <p:spPr>
          <a:xfrm>
            <a:off x="8298533" y="3348282"/>
            <a:ext cx="128901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xmlns="" id="{64530CDF-2F90-4038-AACB-079A0F8D2400}"/>
              </a:ext>
            </a:extLst>
          </p:cNvPr>
          <p:cNvCxnSpPr>
            <a:cxnSpLocks/>
          </p:cNvCxnSpPr>
          <p:nvPr/>
        </p:nvCxnSpPr>
        <p:spPr>
          <a:xfrm>
            <a:off x="8321277" y="3527978"/>
            <a:ext cx="1648413"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xmlns="" id="{5AD691BE-6DBC-4C53-BB54-908881768BD6}"/>
              </a:ext>
            </a:extLst>
          </p:cNvPr>
          <p:cNvCxnSpPr>
            <a:cxnSpLocks/>
          </p:cNvCxnSpPr>
          <p:nvPr/>
        </p:nvCxnSpPr>
        <p:spPr>
          <a:xfrm>
            <a:off x="8337197" y="3694026"/>
            <a:ext cx="1236707" cy="4"/>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18832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1045B59B-615E-4718-A150-42DE5D03E1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6CF29CD-38B8-4924-BA11-6D6051748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490B3D-6271-BC4D-A732-F1C53130B70D}"/>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sz="6000" b="1" kern="1200">
                <a:solidFill>
                  <a:srgbClr val="FFFFFF"/>
                </a:solidFill>
                <a:latin typeface="+mj-lt"/>
                <a:ea typeface="+mj-ea"/>
                <a:cs typeface="+mj-cs"/>
              </a:rPr>
              <a:t>NEXT UP:</a:t>
            </a:r>
            <a:endParaRPr lang="en-US" sz="6000" i="1" kern="1200">
              <a:solidFill>
                <a:srgbClr val="FFFFFF"/>
              </a:solidFill>
              <a:latin typeface="+mj-lt"/>
              <a:ea typeface="+mj-ea"/>
              <a:cs typeface="+mj-cs"/>
            </a:endParaRPr>
          </a:p>
        </p:txBody>
      </p: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ext uri="{D42A27DB-BD31-4B8C-83A1-F6EECF244321}">
                <p14:modId xmlns:p14="http://schemas.microsoft.com/office/powerpoint/2010/main" val="1875571999"/>
              </p:ext>
            </p:extLst>
          </p:nvPr>
        </p:nvGraphicFramePr>
        <p:xfrm>
          <a:off x="650449" y="3079590"/>
          <a:ext cx="10901471" cy="3004493"/>
        </p:xfrm>
        <a:graphic>
          <a:graphicData uri="http://schemas.openxmlformats.org/drawingml/2006/table">
            <a:tbl>
              <a:tblPr firstRow="1" bandRow="1">
                <a:tableStyleId>{74C1A8A3-306A-4EB7-A6B1-4F7E0EB9C5D6}</a:tableStyleId>
              </a:tblPr>
              <a:tblGrid>
                <a:gridCol w="10901471">
                  <a:extLst>
                    <a:ext uri="{9D8B030D-6E8A-4147-A177-3AD203B41FA5}">
                      <a16:colId xmlns:a16="http://schemas.microsoft.com/office/drawing/2014/main" xmlns="" val="1857608675"/>
                    </a:ext>
                  </a:extLst>
                </a:gridCol>
              </a:tblGrid>
              <a:tr h="114960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a:latin typeface="Verdana" panose="020B0604030504040204" pitchFamily="34" charset="0"/>
                          <a:ea typeface="Verdana" panose="020B0604030504040204" pitchFamily="34" charset="0"/>
                          <a:cs typeface="Verdana" panose="020B0604030504040204" pitchFamily="34" charset="0"/>
                        </a:rPr>
                        <a:t>Learning Target</a:t>
                      </a:r>
                    </a:p>
                    <a:p>
                      <a:pPr marL="0" marR="0" lvl="0" indent="0" defTabSz="914400" eaLnBrk="1" fontAlgn="auto" latinLnBrk="0" hangingPunct="1">
                        <a:lnSpc>
                          <a:spcPct val="100000"/>
                        </a:lnSpc>
                        <a:spcBef>
                          <a:spcPts val="0"/>
                        </a:spcBef>
                        <a:spcAft>
                          <a:spcPts val="0"/>
                        </a:spcAft>
                        <a:buClrTx/>
                        <a:buSzTx/>
                        <a:buFontTx/>
                        <a:buNone/>
                        <a:tabLst/>
                        <a:defRPr/>
                      </a:pPr>
                      <a:r>
                        <a:rPr lang="en-US" sz="3200" b="0">
                          <a:latin typeface="Verdana" panose="020B0604030504040204" pitchFamily="34" charset="0"/>
                          <a:ea typeface="Verdana" panose="020B0604030504040204" pitchFamily="34" charset="0"/>
                          <a:cs typeface="Verdana" panose="020B0604030504040204" pitchFamily="34" charset="0"/>
                        </a:rPr>
                        <a:t>You will …</a:t>
                      </a:r>
                    </a:p>
                  </a:txBody>
                  <a:tcPr marL="105792" marR="105792" marT="52896" marB="52896"/>
                </a:tc>
                <a:extLst>
                  <a:ext uri="{0D108BD9-81ED-4DB2-BD59-A6C34878D82A}">
                    <a16:rowId xmlns:a16="http://schemas.microsoft.com/office/drawing/2014/main" xmlns="" val="2662639496"/>
                  </a:ext>
                </a:extLst>
              </a:tr>
              <a:tr h="185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00">
                          <a:latin typeface="Verdana" panose="020B0604030504040204" pitchFamily="34" charset="0"/>
                          <a:ea typeface="Verdana" panose="020B0604030504040204" pitchFamily="34" charset="0"/>
                          <a:cs typeface="Verdana" panose="020B0604030504040204" pitchFamily="34" charset="0"/>
                        </a:rPr>
                        <a:t>Learn the types of evidence that can be gathered during the implement and support stage.</a:t>
                      </a:r>
                      <a:endParaRPr lang="en-US" sz="3400">
                        <a:latin typeface="Verdana" panose="020B0604030504040204" pitchFamily="34" charset="0"/>
                        <a:ea typeface="Verdana" panose="020B0604030504040204" pitchFamily="34" charset="0"/>
                        <a:cs typeface="Verdana" panose="020B0604030504040204" pitchFamily="34" charset="0"/>
                      </a:endParaRPr>
                    </a:p>
                  </a:txBody>
                  <a:tcPr marL="105792" marR="105792" marT="52896" marB="52896"/>
                </a:tc>
                <a:extLst>
                  <a:ext uri="{0D108BD9-81ED-4DB2-BD59-A6C34878D82A}">
                    <a16:rowId xmlns:a16="http://schemas.microsoft.com/office/drawing/2014/main" xmlns="" val="270990021"/>
                  </a:ext>
                </a:extLst>
              </a:tr>
            </a:tbl>
          </a:graphicData>
        </a:graphic>
      </p:graphicFrame>
    </p:spTree>
    <p:extLst>
      <p:ext uri="{BB962C8B-B14F-4D97-AF65-F5344CB8AC3E}">
        <p14:creationId xmlns:p14="http://schemas.microsoft.com/office/powerpoint/2010/main" val="1278626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9DA28239-B793-1D41-9604-F16FDA6B44C5}"/>
              </a:ext>
            </a:extLst>
          </p:cNvPr>
          <p:cNvPicPr>
            <a:picLocks noChangeAspect="1"/>
          </p:cNvPicPr>
          <p:nvPr/>
        </p:nvPicPr>
        <p:blipFill rotWithShape="1">
          <a:blip r:embed="rId4">
            <a:alphaModFix/>
            <a:extLst/>
          </a:blip>
          <a:srcRect t="9430" r="-2" b="12434"/>
          <a:stretch/>
        </p:blipFill>
        <p:spPr>
          <a:xfrm>
            <a:off x="1206500" y="2895600"/>
            <a:ext cx="4381500" cy="3124200"/>
          </a:xfrm>
          <a:prstGeom prst="rect">
            <a:avLst/>
          </a:prstGeom>
        </p:spPr>
      </p:pic>
      <p:pic>
        <p:nvPicPr>
          <p:cNvPr id="5" name="Picture 4">
            <a:extLst>
              <a:ext uri="{FF2B5EF4-FFF2-40B4-BE49-F238E27FC236}">
                <a16:creationId xmlns:a16="http://schemas.microsoft.com/office/drawing/2014/main" xmlns="" id="{3AAFE741-98B6-4C45-84F7-E9772E6F7A48}"/>
              </a:ext>
            </a:extLst>
          </p:cNvPr>
          <p:cNvPicPr>
            <a:picLocks noChangeAspect="1"/>
          </p:cNvPicPr>
          <p:nvPr/>
        </p:nvPicPr>
        <p:blipFill rotWithShape="1">
          <a:blip r:embed="rId5">
            <a:alphaModFix/>
            <a:extLst/>
          </a:blip>
          <a:srcRect r="-2" b="14796"/>
          <a:stretch/>
        </p:blipFill>
        <p:spPr>
          <a:xfrm>
            <a:off x="5800001" y="2895600"/>
            <a:ext cx="5283200" cy="3124200"/>
          </a:xfrm>
          <a:prstGeom prst="rect">
            <a:avLst/>
          </a:prstGeom>
        </p:spPr>
      </p:pic>
      <p:sp>
        <p:nvSpPr>
          <p:cNvPr id="2" name="Title 1">
            <a:extLst>
              <a:ext uri="{FF2B5EF4-FFF2-40B4-BE49-F238E27FC236}">
                <a16:creationId xmlns:a16="http://schemas.microsoft.com/office/drawing/2014/main" xmlns="" id="{4BB8EA8E-623E-604A-9C63-4EB0ED2EDAFF}"/>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3700" kern="1200">
                <a:solidFill>
                  <a:srgbClr val="FFFFFF"/>
                </a:solidFill>
                <a:latin typeface="+mj-lt"/>
                <a:ea typeface="+mj-ea"/>
                <a:cs typeface="+mj-cs"/>
              </a:rPr>
              <a:t>Collecting Evidence of Practice in a Remote Setting</a:t>
            </a:r>
            <a:br>
              <a:rPr lang="en-US" sz="3700" kern="1200">
                <a:solidFill>
                  <a:srgbClr val="FFFFFF"/>
                </a:solidFill>
                <a:latin typeface="+mj-lt"/>
                <a:ea typeface="+mj-ea"/>
                <a:cs typeface="+mj-cs"/>
              </a:rPr>
            </a:br>
            <a:endParaRPr lang="en-US" sz="3700" kern="1200">
              <a:solidFill>
                <a:srgbClr val="FFFFFF"/>
              </a:solidFill>
              <a:latin typeface="+mj-lt"/>
              <a:ea typeface="+mj-ea"/>
              <a:cs typeface="+mj-cs"/>
            </a:endParaRPr>
          </a:p>
        </p:txBody>
      </p:sp>
    </p:spTree>
    <p:extLst>
      <p:ext uri="{BB962C8B-B14F-4D97-AF65-F5344CB8AC3E}">
        <p14:creationId xmlns:p14="http://schemas.microsoft.com/office/powerpoint/2010/main" val="3749530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normAutofit/>
          </a:bodyPr>
          <a:lstStyle/>
          <a:p>
            <a:r>
              <a:rPr lang="en-US" dirty="0"/>
              <a:t>5D+ Inquiry Cycle – Step 3</a:t>
            </a:r>
          </a:p>
        </p:txBody>
      </p:sp>
      <p:sp>
        <p:nvSpPr>
          <p:cNvPr id="3" name="Content Placeholder 2"/>
          <p:cNvSpPr>
            <a:spLocks noGrp="1"/>
          </p:cNvSpPr>
          <p:nvPr>
            <p:ph idx="1"/>
          </p:nvPr>
        </p:nvSpPr>
        <p:spPr>
          <a:xfrm>
            <a:off x="922421" y="1849165"/>
            <a:ext cx="9737223" cy="3925002"/>
          </a:xfrm>
        </p:spPr>
        <p:txBody>
          <a:bodyPr/>
          <a:lstStyle/>
          <a:p>
            <a:pPr marL="0" indent="0">
              <a:spcBef>
                <a:spcPts val="600"/>
              </a:spcBef>
              <a:buNone/>
            </a:pPr>
            <a:r>
              <a:rPr lang="en-US" sz="2400" b="1" dirty="0">
                <a:cs typeface="Verdana"/>
              </a:rPr>
              <a:t>IMPLEMENT AND SUPPORT:  </a:t>
            </a:r>
            <a:r>
              <a:rPr lang="en-US" sz="2400" dirty="0">
                <a:cs typeface="Verdana"/>
              </a:rPr>
              <a:t>Teacher and principal engage in study and learning around area of focus.</a:t>
            </a:r>
          </a:p>
          <a:p>
            <a:pPr marL="704850" lvl="1" indent="-469900">
              <a:spcBef>
                <a:spcPts val="600"/>
              </a:spcBef>
              <a:buClr>
                <a:srgbClr val="819E47"/>
              </a:buClr>
              <a:buFont typeface="Arial"/>
              <a:buChar char="•"/>
            </a:pPr>
            <a:r>
              <a:rPr lang="en-US" u="sng" dirty="0">
                <a:ea typeface="Verdana" pitchFamily="34" charset="0"/>
                <a:cs typeface="Verdana" pitchFamily="34" charset="0"/>
              </a:rPr>
              <a:t>Formative and targeted</a:t>
            </a:r>
            <a:r>
              <a:rPr lang="en-US" dirty="0">
                <a:ea typeface="Verdana" pitchFamily="34" charset="0"/>
                <a:cs typeface="Verdana" pitchFamily="34" charset="0"/>
              </a:rPr>
              <a:t> feedback cycles.</a:t>
            </a:r>
            <a:endParaRPr lang="en-US" dirty="0">
              <a:cs typeface="Verdana"/>
            </a:endParaRPr>
          </a:p>
          <a:p>
            <a:pPr marL="704850" lvl="1" indent="-469900">
              <a:spcBef>
                <a:spcPts val="600"/>
              </a:spcBef>
              <a:buClr>
                <a:srgbClr val="819E47"/>
              </a:buClr>
              <a:buFont typeface="Arial"/>
              <a:buChar char="•"/>
            </a:pPr>
            <a:r>
              <a:rPr lang="en-US" dirty="0">
                <a:ea typeface="Verdana" pitchFamily="34" charset="0"/>
                <a:cs typeface="Verdana"/>
              </a:rPr>
              <a:t>Professional collaboration (PLCs, study groups, CFGs, team planning).</a:t>
            </a:r>
          </a:p>
          <a:p>
            <a:pPr marL="704850" lvl="1" indent="-469900">
              <a:spcBef>
                <a:spcPts val="600"/>
              </a:spcBef>
              <a:buClr>
                <a:srgbClr val="819E47"/>
              </a:buClr>
              <a:buFont typeface="Arial"/>
              <a:buChar char="•"/>
            </a:pPr>
            <a:r>
              <a:rPr lang="en-US" dirty="0">
                <a:ea typeface="Verdana" pitchFamily="34" charset="0"/>
                <a:cs typeface="Verdana"/>
              </a:rPr>
              <a:t>Professional development (team, building, district, individual).</a:t>
            </a:r>
            <a:endParaRPr lang="en-US" dirty="0">
              <a:ea typeface="Verdana" pitchFamily="34" charset="0"/>
              <a:cs typeface="Verdana" pitchFamily="34" charset="0"/>
            </a:endParaRPr>
          </a:p>
          <a:p>
            <a:endParaRPr lang="en-US" dirty="0"/>
          </a:p>
        </p:txBody>
      </p:sp>
      <p:sp>
        <p:nvSpPr>
          <p:cNvPr id="4" name="Slide Number Placeholder 3"/>
          <p:cNvSpPr>
            <a:spLocks noGrp="1"/>
          </p:cNvSpPr>
          <p:nvPr>
            <p:ph type="sldNum" sz="quarter" idx="12"/>
          </p:nvPr>
        </p:nvSpPr>
        <p:spPr/>
        <p:txBody>
          <a:bodyPr/>
          <a:lstStyle/>
          <a:p>
            <a:fld id="{47ABDA2C-FE79-A54C-A859-268425909785}" type="slidenum">
              <a:rPr lang="en-US" smtClean="0"/>
              <a:t>46</a:t>
            </a:fld>
            <a:endParaRPr lang="en-US"/>
          </a:p>
        </p:txBody>
      </p:sp>
      <p:pic>
        <p:nvPicPr>
          <p:cNvPr id="5" name="Picture 4" descr="A close up of a logo&#10;&#10;Description automatically generated">
            <a:extLst>
              <a:ext uri="{FF2B5EF4-FFF2-40B4-BE49-F238E27FC236}">
                <a16:creationId xmlns:a16="http://schemas.microsoft.com/office/drawing/2014/main" xmlns="" id="{361E35C9-6388-DE48-9D48-9F6141E63097}"/>
              </a:ext>
            </a:extLst>
          </p:cNvPr>
          <p:cNvPicPr>
            <a:picLocks noChangeAspect="1"/>
          </p:cNvPicPr>
          <p:nvPr/>
        </p:nvPicPr>
        <p:blipFill>
          <a:blip r:embed="rId3"/>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3247053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517358"/>
            <a:ext cx="10515600" cy="884572"/>
          </a:xfrm>
        </p:spPr>
        <p:txBody>
          <a:bodyPr>
            <a:normAutofit fontScale="90000"/>
          </a:bodyPr>
          <a:lstStyle/>
          <a:p>
            <a:r>
              <a:rPr lang="en-US" dirty="0"/>
              <a:t>How will my Evaluator Collect Evidence?</a:t>
            </a:r>
            <a:br>
              <a:rPr lang="en-US" dirty="0"/>
            </a:br>
            <a:endParaRPr lang="en-US" b="1" dirty="0">
              <a:solidFill>
                <a:srgbClr val="002060"/>
              </a:solidFill>
            </a:endParaRPr>
          </a:p>
        </p:txBody>
      </p:sp>
      <p:sp>
        <p:nvSpPr>
          <p:cNvPr id="3" name="Content Placeholder 2"/>
          <p:cNvSpPr>
            <a:spLocks noGrp="1"/>
          </p:cNvSpPr>
          <p:nvPr>
            <p:ph idx="1"/>
          </p:nvPr>
        </p:nvSpPr>
        <p:spPr>
          <a:xfrm>
            <a:off x="489284" y="1600200"/>
            <a:ext cx="11458074" cy="4523873"/>
          </a:xfrm>
        </p:spPr>
        <p:txBody>
          <a:bodyPr>
            <a:normAutofit/>
          </a:bodyPr>
          <a:lstStyle/>
          <a:p>
            <a:r>
              <a:rPr lang="en-US" sz="3200" dirty="0"/>
              <a:t>By scripting observations of instructional practices delivered synchronously</a:t>
            </a:r>
          </a:p>
          <a:p>
            <a:r>
              <a:rPr lang="en-US" sz="3200" dirty="0"/>
              <a:t>Conversations between teacher and evaluator</a:t>
            </a:r>
          </a:p>
          <a:p>
            <a:r>
              <a:rPr lang="en-US" sz="3200" dirty="0"/>
              <a:t>Teacher responses to wonderings</a:t>
            </a:r>
          </a:p>
          <a:p>
            <a:r>
              <a:rPr lang="en-US" sz="3200" dirty="0"/>
              <a:t>Gathering evidence of asynchronous instruction</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7ABDA2C-FE79-A54C-A859-268425909785}" type="slidenum">
              <a:rPr lang="en-US" smtClean="0"/>
              <a:pPr/>
              <a:t>47</a:t>
            </a:fld>
            <a:endParaRPr lang="en-US"/>
          </a:p>
        </p:txBody>
      </p:sp>
    </p:spTree>
    <p:extLst>
      <p:ext uri="{BB962C8B-B14F-4D97-AF65-F5344CB8AC3E}">
        <p14:creationId xmlns:p14="http://schemas.microsoft.com/office/powerpoint/2010/main" val="1074788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80243"/>
          </a:xfrm>
        </p:spPr>
        <p:txBody>
          <a:bodyPr>
            <a:normAutofit fontScale="90000"/>
          </a:bodyPr>
          <a:lstStyle/>
          <a:p>
            <a:r>
              <a:rPr lang="en-US" dirty="0"/>
              <a:t>What will my Supervisor do to Collect Evidence?</a:t>
            </a:r>
            <a:br>
              <a:rPr lang="en-US" dirty="0"/>
            </a:br>
            <a:r>
              <a:rPr lang="en-US" b="1" dirty="0">
                <a:solidFill>
                  <a:schemeClr val="tx1"/>
                </a:solidFill>
              </a:rPr>
              <a:t>Collect Descriptive Data</a:t>
            </a:r>
          </a:p>
        </p:txBody>
      </p:sp>
      <p:sp>
        <p:nvSpPr>
          <p:cNvPr id="3" name="Content Placeholder 2"/>
          <p:cNvSpPr>
            <a:spLocks noGrp="1"/>
          </p:cNvSpPr>
          <p:nvPr>
            <p:ph idx="1"/>
          </p:nvPr>
        </p:nvSpPr>
        <p:spPr>
          <a:xfrm>
            <a:off x="858077" y="2460720"/>
            <a:ext cx="10515600" cy="3313447"/>
          </a:xfrm>
        </p:spPr>
        <p:txBody>
          <a:bodyPr/>
          <a:lstStyle/>
          <a:p>
            <a:pPr marL="45720" indent="0">
              <a:buNone/>
            </a:pPr>
            <a:r>
              <a:rPr lang="en-US" b="1" dirty="0"/>
              <a:t>Collect data that is:</a:t>
            </a:r>
          </a:p>
          <a:p>
            <a:r>
              <a:rPr lang="en-US" dirty="0"/>
              <a:t>Descriptive, not judgmental: </a:t>
            </a:r>
            <a:r>
              <a:rPr lang="en-US" i="1" dirty="0"/>
              <a:t>Just the facts!</a:t>
            </a:r>
          </a:p>
          <a:p>
            <a:r>
              <a:rPr lang="en-US" dirty="0"/>
              <a:t>Specific:  </a:t>
            </a:r>
            <a:r>
              <a:rPr lang="en-US" i="1" dirty="0"/>
              <a:t>describe, count, script.</a:t>
            </a:r>
          </a:p>
          <a:p>
            <a:r>
              <a:rPr lang="en-US" dirty="0"/>
              <a:t>Based on the instructional core.</a:t>
            </a:r>
          </a:p>
          <a:p>
            <a:endParaRPr lang="en-US" dirty="0"/>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48</a:t>
            </a:fld>
            <a:endParaRPr lang="en-US" sz="1100">
              <a:solidFill>
                <a:prstClr val="white"/>
              </a:solidFill>
              <a:latin typeface="Arial"/>
            </a:endParaRPr>
          </a:p>
        </p:txBody>
      </p:sp>
      <p:pic>
        <p:nvPicPr>
          <p:cNvPr id="5" name="Picture 4" descr="A close up of a logo&#10;&#10;Description automatically generated">
            <a:extLst>
              <a:ext uri="{FF2B5EF4-FFF2-40B4-BE49-F238E27FC236}">
                <a16:creationId xmlns:a16="http://schemas.microsoft.com/office/drawing/2014/main" xmlns="" id="{48B2F90D-ABF1-5140-B771-F49AB00DCD50}"/>
              </a:ext>
            </a:extLst>
          </p:cNvPr>
          <p:cNvPicPr>
            <a:picLocks noChangeAspect="1"/>
          </p:cNvPicPr>
          <p:nvPr/>
        </p:nvPicPr>
        <p:blipFill>
          <a:blip r:embed="rId3"/>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1504376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67" y="136525"/>
            <a:ext cx="7886700" cy="1325563"/>
          </a:xfrm>
        </p:spPr>
        <p:txBody>
          <a:bodyPr/>
          <a:lstStyle/>
          <a:p>
            <a:r>
              <a:rPr lang="en-US" dirty="0"/>
              <a:t>Why Be Descriptive?</a:t>
            </a:r>
          </a:p>
        </p:txBody>
      </p:sp>
      <p:sp>
        <p:nvSpPr>
          <p:cNvPr id="3" name="Content Placeholder 2"/>
          <p:cNvSpPr>
            <a:spLocks noGrp="1"/>
          </p:cNvSpPr>
          <p:nvPr>
            <p:ph idx="1"/>
          </p:nvPr>
        </p:nvSpPr>
        <p:spPr>
          <a:xfrm>
            <a:off x="948267" y="1631077"/>
            <a:ext cx="9838266" cy="4127220"/>
          </a:xfrm>
        </p:spPr>
        <p:txBody>
          <a:bodyPr>
            <a:normAutofit/>
          </a:bodyPr>
          <a:lstStyle/>
          <a:p>
            <a:pPr marL="45720" indent="0">
              <a:buNone/>
            </a:pPr>
            <a:r>
              <a:rPr lang="en-US" b="1" dirty="0"/>
              <a:t>Learning to see, unlearning to judge.</a:t>
            </a:r>
          </a:p>
          <a:p>
            <a:pPr marL="539750" indent="-350838"/>
            <a:r>
              <a:rPr lang="en-US" dirty="0"/>
              <a:t>Helps us to search for cause and effect relationships between what we observe teachers and students doing and what students actually know and are able to do as a consequence.</a:t>
            </a:r>
          </a:p>
          <a:p>
            <a:pPr marL="539750" indent="-350838"/>
            <a:r>
              <a:rPr lang="en-US" dirty="0"/>
              <a:t>Keeps us focused on analyzing what we see going on in the classroom vs. debating what constitutes effective instruction.</a:t>
            </a:r>
          </a:p>
          <a:p>
            <a:pPr marL="45720" indent="0">
              <a:spcBef>
                <a:spcPts val="0"/>
              </a:spcBef>
              <a:buNone/>
            </a:pPr>
            <a:endParaRPr lang="en-US" sz="1400" dirty="0"/>
          </a:p>
          <a:p>
            <a:pPr marL="45720" indent="0">
              <a:spcBef>
                <a:spcPts val="0"/>
              </a:spcBef>
              <a:buNone/>
            </a:pPr>
            <a:endParaRPr lang="en-US" sz="1400" dirty="0"/>
          </a:p>
          <a:p>
            <a:pPr marL="45720" indent="0">
              <a:spcBef>
                <a:spcPts val="0"/>
              </a:spcBef>
              <a:buNone/>
            </a:pPr>
            <a:endParaRPr lang="en-US" sz="1400" dirty="0"/>
          </a:p>
          <a:p>
            <a:pPr marL="45720" indent="0">
              <a:spcBef>
                <a:spcPts val="0"/>
              </a:spcBef>
              <a:buNone/>
            </a:pPr>
            <a:r>
              <a:rPr lang="en-US" sz="1400" dirty="0"/>
              <a:t>City, E., Elmore, R., &amp; </a:t>
            </a:r>
            <a:r>
              <a:rPr lang="en-US" sz="1400" dirty="0" err="1"/>
              <a:t>Fiarman</a:t>
            </a:r>
            <a:r>
              <a:rPr lang="en-US" sz="1400" dirty="0"/>
              <a:t>, S. (2009). </a:t>
            </a:r>
            <a:r>
              <a:rPr lang="en-US" sz="1400" i="1" dirty="0"/>
              <a:t>Instructional Rounds in Education: A network approach to improving teaching and learning</a:t>
            </a:r>
            <a:r>
              <a:rPr lang="en-US" sz="1400" dirty="0"/>
              <a:t>. Cambridge, MA: Harvard University Press. Chapter 4.</a:t>
            </a:r>
            <a:endParaRPr lang="en-US" sz="2000" dirty="0"/>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49</a:t>
            </a:fld>
            <a:endParaRPr lang="en-US" sz="1100">
              <a:solidFill>
                <a:prstClr val="white"/>
              </a:solidFill>
              <a:latin typeface="Arial"/>
            </a:endParaRPr>
          </a:p>
        </p:txBody>
      </p:sp>
      <p:pic>
        <p:nvPicPr>
          <p:cNvPr id="5" name="Picture 4" descr="A close up of a logo&#10;&#10;Description automatically generated">
            <a:extLst>
              <a:ext uri="{FF2B5EF4-FFF2-40B4-BE49-F238E27FC236}">
                <a16:creationId xmlns:a16="http://schemas.microsoft.com/office/drawing/2014/main" xmlns="" id="{BD0C17AF-BF7D-304E-BD2C-CBA5614BCB48}"/>
              </a:ext>
            </a:extLst>
          </p:cNvPr>
          <p:cNvPicPr>
            <a:picLocks noChangeAspect="1"/>
          </p:cNvPicPr>
          <p:nvPr/>
        </p:nvPicPr>
        <p:blipFill>
          <a:blip r:embed="rId3"/>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252608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ext uri="{D42A27DB-BD31-4B8C-83A1-F6EECF244321}">
                <p14:modId xmlns:p14="http://schemas.microsoft.com/office/powerpoint/2010/main" val="1266579887"/>
              </p:ext>
            </p:extLst>
          </p:nvPr>
        </p:nvGraphicFramePr>
        <p:xfrm>
          <a:off x="763245" y="631478"/>
          <a:ext cx="10556330" cy="5591900"/>
        </p:xfrm>
        <a:graphic>
          <a:graphicData uri="http://schemas.openxmlformats.org/drawingml/2006/table">
            <a:tbl>
              <a:tblPr firstRow="1" bandRow="1">
                <a:tableStyleId>{74C1A8A3-306A-4EB7-A6B1-4F7E0EB9C5D6}</a:tableStyleId>
              </a:tblPr>
              <a:tblGrid>
                <a:gridCol w="5221087">
                  <a:extLst>
                    <a:ext uri="{9D8B030D-6E8A-4147-A177-3AD203B41FA5}">
                      <a16:colId xmlns:a16="http://schemas.microsoft.com/office/drawing/2014/main" xmlns="" val="1857608675"/>
                    </a:ext>
                  </a:extLst>
                </a:gridCol>
                <a:gridCol w="5335243">
                  <a:extLst>
                    <a:ext uri="{9D8B030D-6E8A-4147-A177-3AD203B41FA5}">
                      <a16:colId xmlns:a16="http://schemas.microsoft.com/office/drawing/2014/main" xmlns="" val="2651755327"/>
                    </a:ext>
                  </a:extLst>
                </a:gridCol>
              </a:tblGrid>
              <a:tr h="108869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Verdana" panose="020B0604030504040204" pitchFamily="34" charset="0"/>
                          <a:ea typeface="Verdana" panose="020B0604030504040204" pitchFamily="34" charset="0"/>
                          <a:cs typeface="Verdana" panose="020B0604030504040204" pitchFamily="34" charset="0"/>
                        </a:rPr>
                        <a:t>Learning Targets</a:t>
                      </a:r>
                    </a:p>
                    <a:p>
                      <a:pPr marL="0" marR="0" lvl="0" indent="0" defTabSz="914400" eaLnBrk="1" fontAlgn="auto" latinLnBrk="0" hangingPunct="1">
                        <a:lnSpc>
                          <a:spcPct val="100000"/>
                        </a:lnSpc>
                        <a:spcBef>
                          <a:spcPts val="0"/>
                        </a:spcBef>
                        <a:spcAft>
                          <a:spcPts val="0"/>
                        </a:spcAft>
                        <a:buClrTx/>
                        <a:buSzTx/>
                        <a:buFontTx/>
                        <a:buNone/>
                        <a:tabLst/>
                        <a:defRPr/>
                      </a:pPr>
                      <a:r>
                        <a:rPr lang="en-US" sz="2000" b="0">
                          <a:latin typeface="Verdana" panose="020B0604030504040204" pitchFamily="34" charset="0"/>
                          <a:ea typeface="Verdana" panose="020B0604030504040204" pitchFamily="34" charset="0"/>
                          <a:cs typeface="Verdana" panose="020B0604030504040204" pitchFamily="34" charset="0"/>
                        </a:rPr>
                        <a:t>You will …</a:t>
                      </a:r>
                    </a:p>
                  </a:txBody>
                  <a:tcPr marL="64381" marR="64381" marT="32190" marB="3219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Verdana" panose="020B0604030504040204" pitchFamily="34" charset="0"/>
                          <a:ea typeface="Verdana" panose="020B0604030504040204" pitchFamily="34" charset="0"/>
                          <a:cs typeface="Verdana" panose="020B0604030504040204" pitchFamily="34" charset="0"/>
                        </a:rPr>
                        <a:t>Success Criteria</a:t>
                      </a:r>
                    </a:p>
                    <a:p>
                      <a:pPr marL="0" marR="0" lvl="0" indent="0" defTabSz="914400" eaLnBrk="1" fontAlgn="auto" latinLnBrk="0" hangingPunct="1">
                        <a:lnSpc>
                          <a:spcPct val="100000"/>
                        </a:lnSpc>
                        <a:spcBef>
                          <a:spcPts val="0"/>
                        </a:spcBef>
                        <a:spcAft>
                          <a:spcPts val="0"/>
                        </a:spcAft>
                        <a:buClrTx/>
                        <a:buSzTx/>
                        <a:buFontTx/>
                        <a:buNone/>
                        <a:tabLst/>
                        <a:defRPr/>
                      </a:pPr>
                      <a:r>
                        <a:rPr lang="en-US" sz="1900" b="0">
                          <a:latin typeface="Verdana" panose="020B0604030504040204" pitchFamily="34" charset="0"/>
                          <a:ea typeface="Verdana" panose="020B0604030504040204" pitchFamily="34" charset="0"/>
                          <a:cs typeface="Verdana" panose="020B0604030504040204" pitchFamily="34" charset="0"/>
                        </a:rPr>
                        <a:t>You know you have learned it when…</a:t>
                      </a:r>
                    </a:p>
                    <a:p>
                      <a:endParaRPr lang="en-US" sz="900">
                        <a:latin typeface="Verdana" panose="020B0604030504040204" pitchFamily="34" charset="0"/>
                        <a:ea typeface="Verdana" panose="020B0604030504040204" pitchFamily="34" charset="0"/>
                        <a:cs typeface="Verdana" panose="020B0604030504040204" pitchFamily="34" charset="0"/>
                      </a:endParaRPr>
                    </a:p>
                  </a:txBody>
                  <a:tcPr marL="64381" marR="64381" marT="32190" marB="32190"/>
                </a:tc>
                <a:extLst>
                  <a:ext uri="{0D108BD9-81ED-4DB2-BD59-A6C34878D82A}">
                    <a16:rowId xmlns:a16="http://schemas.microsoft.com/office/drawing/2014/main" xmlns="" val="2662639496"/>
                  </a:ext>
                </a:extLst>
              </a:tr>
              <a:tr h="630880">
                <a:tc>
                  <a:txBody>
                    <a:bodyPr/>
                    <a:lstStyle/>
                    <a:p>
                      <a:pPr lvl="0"/>
                      <a:r>
                        <a:rPr lang="en-US" sz="1600" b="1" dirty="0">
                          <a:latin typeface="Verdana" panose="020B0604030504040204" pitchFamily="34" charset="0"/>
                          <a:ea typeface="Verdana" panose="020B0604030504040204" pitchFamily="34" charset="0"/>
                          <a:cs typeface="Verdana" panose="020B0604030504040204" pitchFamily="34" charset="0"/>
                        </a:rPr>
                        <a:t>Review</a:t>
                      </a:r>
                      <a:r>
                        <a:rPr lang="en-US" sz="1600" dirty="0">
                          <a:latin typeface="Verdana" panose="020B0604030504040204" pitchFamily="34" charset="0"/>
                          <a:ea typeface="Verdana" panose="020B0604030504040204" pitchFamily="34" charset="0"/>
                          <a:cs typeface="Verdana" panose="020B0604030504040204" pitchFamily="34" charset="0"/>
                        </a:rPr>
                        <a:t> the negotiated evaluation agreements for the 2020 – 2021 school year.  </a:t>
                      </a:r>
                    </a:p>
                  </a:txBody>
                  <a:tcPr marL="64381" marR="64381" marT="32190" marB="32190"/>
                </a:tc>
                <a:tc>
                  <a:txBody>
                    <a:bodyPr/>
                    <a:lstStyle/>
                    <a:p>
                      <a:r>
                        <a:rPr lang="en-US" sz="1600" b="0" dirty="0">
                          <a:solidFill>
                            <a:schemeClr val="tx1"/>
                          </a:solidFill>
                          <a:latin typeface="Verdana" panose="020B0604030504040204" pitchFamily="34" charset="0"/>
                          <a:ea typeface="Verdana" panose="020B0604030504040204" pitchFamily="34" charset="0"/>
                          <a:cs typeface="Verdana" panose="020B0604030504040204" pitchFamily="34" charset="0"/>
                        </a:rPr>
                        <a:t>You</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 know </a:t>
                      </a:r>
                      <a:r>
                        <a:rPr lang="en-US" sz="1600" b="0" dirty="0">
                          <a:solidFill>
                            <a:schemeClr val="tx1"/>
                          </a:solidFill>
                          <a:latin typeface="Verdana" panose="020B0604030504040204" pitchFamily="34" charset="0"/>
                          <a:ea typeface="Verdana" panose="020B0604030504040204" pitchFamily="34" charset="0"/>
                          <a:cs typeface="Verdana" panose="020B0604030504040204" pitchFamily="34" charset="0"/>
                        </a:rPr>
                        <a:t>how the agreements apply to your evaluation process for this school year.  </a:t>
                      </a:r>
                    </a:p>
                  </a:txBody>
                  <a:tcPr marL="64381" marR="64381" marT="32190" marB="32190"/>
                </a:tc>
                <a:extLst>
                  <a:ext uri="{0D108BD9-81ED-4DB2-BD59-A6C34878D82A}">
                    <a16:rowId xmlns:a16="http://schemas.microsoft.com/office/drawing/2014/main" xmlns="" val="3109905281"/>
                  </a:ext>
                </a:extLst>
              </a:tr>
              <a:tr h="1103655">
                <a:tc>
                  <a:txBody>
                    <a:bodyPr/>
                    <a:lstStyle/>
                    <a:p>
                      <a:pPr lvl="0"/>
                      <a:r>
                        <a:rPr lang="en-US" sz="1600" b="1" dirty="0">
                          <a:latin typeface="Verdana" panose="020B0604030504040204" pitchFamily="34" charset="0"/>
                          <a:ea typeface="Verdana" panose="020B0604030504040204" pitchFamily="34" charset="0"/>
                          <a:cs typeface="Verdana" panose="020B0604030504040204" pitchFamily="34" charset="0"/>
                        </a:rPr>
                        <a:t>Develop an understanding </a:t>
                      </a:r>
                      <a:r>
                        <a:rPr lang="en-US" sz="1600" dirty="0">
                          <a:latin typeface="Verdana" panose="020B0604030504040204" pitchFamily="34" charset="0"/>
                          <a:ea typeface="Verdana" panose="020B0604030504040204" pitchFamily="34" charset="0"/>
                          <a:cs typeface="Verdana" panose="020B0604030504040204" pitchFamily="34" charset="0"/>
                        </a:rPr>
                        <a:t>of how to use the 5 Dimensions of Teaching and Learning (CEL 5D™) instructional framework and 5D+</a:t>
                      </a:r>
                      <a:r>
                        <a:rPr lang="en-US" sz="1600" baseline="0" dirty="0">
                          <a:latin typeface="Verdana" panose="020B0604030504040204" pitchFamily="34" charset="0"/>
                          <a:ea typeface="Verdana" panose="020B0604030504040204" pitchFamily="34" charset="0"/>
                          <a:cs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 Rubric to grow teaching practice.</a:t>
                      </a:r>
                    </a:p>
                    <a:p>
                      <a:pPr lvl="0"/>
                      <a:endParaRPr lang="en-US" sz="400" dirty="0">
                        <a:latin typeface="Verdana" panose="020B0604030504040204" pitchFamily="34" charset="0"/>
                        <a:ea typeface="Verdana" panose="020B0604030504040204" pitchFamily="34" charset="0"/>
                        <a:cs typeface="Verdana" panose="020B0604030504040204" pitchFamily="34" charset="0"/>
                      </a:endParaRPr>
                    </a:p>
                  </a:txBody>
                  <a:tcPr marL="64381" marR="64381" marT="32190" marB="32190"/>
                </a:tc>
                <a:tc>
                  <a:txBody>
                    <a:bodyPr/>
                    <a:lstStyle/>
                    <a:p>
                      <a:pPr lvl="0"/>
                      <a:r>
                        <a:rPr lang="en-US" sz="1600" dirty="0">
                          <a:latin typeface="Verdana" panose="020B0604030504040204" pitchFamily="34" charset="0"/>
                          <a:ea typeface="Verdana" panose="020B0604030504040204" pitchFamily="34" charset="0"/>
                          <a:cs typeface="Verdana" panose="020B0604030504040204" pitchFamily="34" charset="0"/>
                        </a:rPr>
                        <a:t>You can </a:t>
                      </a:r>
                      <a:r>
                        <a:rPr lang="en-US" sz="1600" b="1" dirty="0">
                          <a:latin typeface="Verdana" panose="020B0604030504040204" pitchFamily="34" charset="0"/>
                          <a:ea typeface="Verdana" panose="020B0604030504040204" pitchFamily="34" charset="0"/>
                          <a:cs typeface="Verdana" panose="020B0604030504040204" pitchFamily="34" charset="0"/>
                        </a:rPr>
                        <a:t>communicate</a:t>
                      </a:r>
                      <a:r>
                        <a:rPr lang="en-US" sz="1600" dirty="0">
                          <a:latin typeface="Verdana" panose="020B0604030504040204" pitchFamily="34" charset="0"/>
                          <a:ea typeface="Verdana" panose="020B0604030504040204" pitchFamily="34" charset="0"/>
                          <a:cs typeface="Verdana" panose="020B0604030504040204" pitchFamily="34" charset="0"/>
                        </a:rPr>
                        <a:t> to a colleague a general overview of the CEL 5D™ instructional framework and 5D+ Rubric.</a:t>
                      </a:r>
                    </a:p>
                    <a:p>
                      <a:endParaRPr 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64381" marR="64381" marT="32190" marB="32190"/>
                </a:tc>
                <a:extLst>
                  <a:ext uri="{0D108BD9-81ED-4DB2-BD59-A6C34878D82A}">
                    <a16:rowId xmlns:a16="http://schemas.microsoft.com/office/drawing/2014/main" xmlns="" val="270990021"/>
                  </a:ext>
                </a:extLst>
              </a:tr>
              <a:tr h="703776">
                <a:tc>
                  <a:txBody>
                    <a:bodyPr/>
                    <a:lstStyle/>
                    <a:p>
                      <a:r>
                        <a:rPr lang="en-US" sz="1600" b="1">
                          <a:latin typeface="Verdana" panose="020B0604030504040204" pitchFamily="34" charset="0"/>
                          <a:ea typeface="Verdana" panose="020B0604030504040204" pitchFamily="34" charset="0"/>
                          <a:cs typeface="Verdana" panose="020B0604030504040204" pitchFamily="34" charset="0"/>
                        </a:rPr>
                        <a:t>Understand</a:t>
                      </a:r>
                      <a:r>
                        <a:rPr lang="en-US" sz="1600" baseline="0">
                          <a:latin typeface="Verdana" panose="020B0604030504040204" pitchFamily="34" charset="0"/>
                          <a:ea typeface="Verdana" panose="020B0604030504040204" pitchFamily="34" charset="0"/>
                          <a:cs typeface="Verdana" panose="020B0604030504040204" pitchFamily="34" charset="0"/>
                        </a:rPr>
                        <a:t> the inquiry cycle and evaluation process in FWPS for all comprehensive teachers </a:t>
                      </a:r>
                      <a:endParaRPr lang="en-US" sz="1600">
                        <a:latin typeface="Verdana" panose="020B0604030504040204" pitchFamily="34" charset="0"/>
                        <a:ea typeface="Verdana" panose="020B0604030504040204" pitchFamily="34" charset="0"/>
                        <a:cs typeface="Verdana" panose="020B0604030504040204" pitchFamily="34" charset="0"/>
                      </a:endParaRPr>
                    </a:p>
                  </a:txBody>
                  <a:tcPr marL="64381" marR="64381" marT="32190" marB="321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You can </a:t>
                      </a:r>
                      <a:r>
                        <a:rPr lang="en-US" sz="1600" b="1" dirty="0">
                          <a:latin typeface="Verdana" panose="020B0604030504040204" pitchFamily="34" charset="0"/>
                          <a:ea typeface="Verdana" panose="020B0604030504040204" pitchFamily="34" charset="0"/>
                          <a:cs typeface="Verdana" panose="020B0604030504040204" pitchFamily="34" charset="0"/>
                        </a:rPr>
                        <a:t>reference</a:t>
                      </a:r>
                      <a:r>
                        <a:rPr lang="en-US" sz="1600" dirty="0">
                          <a:latin typeface="Verdana" panose="020B0604030504040204" pitchFamily="34" charset="0"/>
                          <a:ea typeface="Verdana" panose="020B0604030504040204" pitchFamily="34" charset="0"/>
                          <a:cs typeface="Verdana" panose="020B0604030504040204" pitchFamily="34" charset="0"/>
                        </a:rPr>
                        <a:t> the inquiry cycle chart to describe the evaluation process.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64381" marR="64381" marT="32190" marB="32190"/>
                </a:tc>
                <a:extLst>
                  <a:ext uri="{0D108BD9-81ED-4DB2-BD59-A6C34878D82A}">
                    <a16:rowId xmlns:a16="http://schemas.microsoft.com/office/drawing/2014/main" xmlns="" val="3841912015"/>
                  </a:ext>
                </a:extLst>
              </a:tr>
              <a:tr h="976193">
                <a:tc>
                  <a:txBody>
                    <a:bodyPr/>
                    <a:lstStyle/>
                    <a:p>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Learn</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how to complete a self-assessment and determine a preliminary focus based on your self-assessment</a:t>
                      </a:r>
                    </a:p>
                  </a:txBody>
                  <a:tcPr marL="64381" marR="64381" marT="32190" marB="321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Verdana" panose="020B0604030504040204" pitchFamily="34" charset="0"/>
                          <a:ea typeface="Verdana" panose="020B0604030504040204" pitchFamily="34" charset="0"/>
                          <a:cs typeface="Verdana" panose="020B0604030504040204" pitchFamily="34" charset="0"/>
                        </a:rPr>
                        <a:t>You have completed your own initial self-assessment and have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identified</a:t>
                      </a:r>
                      <a:r>
                        <a:rPr lang="en-US" sz="1600" b="0" dirty="0">
                          <a:solidFill>
                            <a:schemeClr val="tx1"/>
                          </a:solidFill>
                          <a:latin typeface="Verdana" panose="020B0604030504040204" pitchFamily="34" charset="0"/>
                          <a:ea typeface="Verdana" panose="020B0604030504040204" pitchFamily="34" charset="0"/>
                          <a:cs typeface="Verdana" panose="020B0604030504040204" pitchFamily="34" charset="0"/>
                        </a:rPr>
                        <a:t> 3-4 indicators that will help you grow your practice.</a:t>
                      </a:r>
                    </a:p>
                  </a:txBody>
                  <a:tcPr marL="64381" marR="64381" marT="32190" marB="32190"/>
                </a:tc>
                <a:extLst>
                  <a:ext uri="{0D108BD9-81ED-4DB2-BD59-A6C34878D82A}">
                    <a16:rowId xmlns:a16="http://schemas.microsoft.com/office/drawing/2014/main" xmlns="" val="987498216"/>
                  </a:ext>
                </a:extLst>
              </a:tr>
              <a:tr h="1088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Learn</a:t>
                      </a:r>
                      <a:r>
                        <a:rPr lang="en-US" sz="1600" dirty="0">
                          <a:latin typeface="Verdana" panose="020B0604030504040204" pitchFamily="34" charset="0"/>
                          <a:ea typeface="Verdana" panose="020B0604030504040204" pitchFamily="34" charset="0"/>
                          <a:cs typeface="Verdana" panose="020B0604030504040204" pitchFamily="34" charset="0"/>
                        </a:rPr>
                        <a:t> the types of evidence that can be gathered during the implement and support stage. </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Verdana" panose="020B0604030504040204" pitchFamily="34" charset="0"/>
                          <a:ea typeface="Verdana" panose="020B0604030504040204" pitchFamily="34" charset="0"/>
                          <a:cs typeface="Verdana" panose="020B0604030504040204" pitchFamily="34" charset="0"/>
                        </a:rPr>
                        <a:t>You can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provide </a:t>
                      </a:r>
                      <a:r>
                        <a:rPr lang="en-US" sz="1600" b="0" dirty="0">
                          <a:solidFill>
                            <a:schemeClr val="tx1"/>
                          </a:solidFill>
                          <a:latin typeface="Verdana" panose="020B0604030504040204" pitchFamily="34" charset="0"/>
                          <a:ea typeface="Verdana" panose="020B0604030504040204" pitchFamily="34" charset="0"/>
                          <a:cs typeface="Verdana" panose="020B0604030504040204" pitchFamily="34" charset="0"/>
                        </a:rPr>
                        <a:t>2-3 examples of evidence. </a:t>
                      </a:r>
                    </a:p>
                  </a:txBody>
                  <a:tcPr marL="68580" marR="68580" marT="34290" marB="34290"/>
                </a:tc>
                <a:extLst>
                  <a:ext uri="{0D108BD9-81ED-4DB2-BD59-A6C34878D82A}">
                    <a16:rowId xmlns:a16="http://schemas.microsoft.com/office/drawing/2014/main" xmlns="" val="3358615406"/>
                  </a:ext>
                </a:extLst>
              </a:tr>
            </a:tbl>
          </a:graphicData>
        </a:graphic>
      </p:graphicFrame>
    </p:spTree>
    <p:extLst>
      <p:ext uri="{BB962C8B-B14F-4D97-AF65-F5344CB8AC3E}">
        <p14:creationId xmlns:p14="http://schemas.microsoft.com/office/powerpoint/2010/main" val="2908652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Collecting Evidence During a Classroom Observation</a:t>
            </a:r>
            <a:endParaRPr lang="en-US" dirty="0"/>
          </a:p>
        </p:txBody>
      </p:sp>
      <p:sp>
        <p:nvSpPr>
          <p:cNvPr id="3" name="Content Placeholder 2"/>
          <p:cNvSpPr>
            <a:spLocks noGrp="1"/>
          </p:cNvSpPr>
          <p:nvPr>
            <p:ph idx="1"/>
          </p:nvPr>
        </p:nvSpPr>
        <p:spPr>
          <a:xfrm>
            <a:off x="880439" y="2005012"/>
            <a:ext cx="10075427" cy="2820988"/>
          </a:xfrm>
        </p:spPr>
        <p:txBody>
          <a:bodyPr/>
          <a:lstStyle/>
          <a:p>
            <a:pPr marL="45720" indent="0">
              <a:buNone/>
            </a:pPr>
            <a:r>
              <a:rPr lang="en-US" dirty="0"/>
              <a:t>Describing:</a:t>
            </a:r>
          </a:p>
          <a:p>
            <a:pPr marL="45720" indent="0">
              <a:buNone/>
            </a:pPr>
            <a:endParaRPr lang="en-US" sz="1600" dirty="0"/>
          </a:p>
          <a:p>
            <a:r>
              <a:rPr lang="en-US" dirty="0"/>
              <a:t>What are the teacher and students saying and/or doing?</a:t>
            </a:r>
          </a:p>
          <a:p>
            <a:r>
              <a:rPr lang="en-US" dirty="0"/>
              <a:t>What is on the walls?</a:t>
            </a:r>
          </a:p>
          <a:p>
            <a:r>
              <a:rPr lang="en-US" dirty="0"/>
              <a:t>How is the classroom arrangement used?</a:t>
            </a:r>
          </a:p>
          <a:p>
            <a:endParaRPr lang="en-US" dirty="0"/>
          </a:p>
        </p:txBody>
      </p:sp>
      <p:sp>
        <p:nvSpPr>
          <p:cNvPr id="4" name="Slide Number Placeholder 3"/>
          <p:cNvSpPr>
            <a:spLocks noGrp="1"/>
          </p:cNvSpPr>
          <p:nvPr>
            <p:ph type="sldNum" sz="quarter" idx="12"/>
          </p:nvPr>
        </p:nvSpPr>
        <p:spPr/>
        <p:txBody>
          <a:bodyPr/>
          <a:lstStyle/>
          <a:p>
            <a:pPr defTabSz="457200">
              <a:defRPr/>
            </a:pPr>
            <a:fld id="{47ABDA2C-FE79-A54C-A859-268425909785}" type="slidenum">
              <a:rPr lang="en-US" sz="1100">
                <a:solidFill>
                  <a:prstClr val="white"/>
                </a:solidFill>
                <a:latin typeface="Arial"/>
              </a:rPr>
              <a:pPr defTabSz="457200">
                <a:defRPr/>
              </a:pPr>
              <a:t>50</a:t>
            </a:fld>
            <a:endParaRPr lang="en-US" sz="1100">
              <a:solidFill>
                <a:prstClr val="white"/>
              </a:solidFill>
              <a:latin typeface="Arial"/>
            </a:endParaRPr>
          </a:p>
        </p:txBody>
      </p:sp>
      <p:pic>
        <p:nvPicPr>
          <p:cNvPr id="5" name="Picture 4" descr="A close up of a logo&#10;&#10;Description automatically generated">
            <a:extLst>
              <a:ext uri="{FF2B5EF4-FFF2-40B4-BE49-F238E27FC236}">
                <a16:creationId xmlns:a16="http://schemas.microsoft.com/office/drawing/2014/main" xmlns="" id="{B9D2B12E-40F5-7D49-810C-192956E98006}"/>
              </a:ext>
            </a:extLst>
          </p:cNvPr>
          <p:cNvPicPr>
            <a:picLocks noChangeAspect="1"/>
          </p:cNvPicPr>
          <p:nvPr/>
        </p:nvPicPr>
        <p:blipFill>
          <a:blip r:embed="rId3"/>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3847464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8EA8E-623E-604A-9C63-4EB0ED2EDAFF}"/>
              </a:ext>
            </a:extLst>
          </p:cNvPr>
          <p:cNvSpPr>
            <a:spLocks noGrp="1"/>
          </p:cNvSpPr>
          <p:nvPr>
            <p:ph type="title"/>
          </p:nvPr>
        </p:nvSpPr>
        <p:spPr>
          <a:xfrm>
            <a:off x="10447" y="13350"/>
            <a:ext cx="11877207" cy="1325563"/>
          </a:xfrm>
          <a:noFill/>
        </p:spPr>
        <p:txBody>
          <a:bodyPr vert="horz" lIns="91440" tIns="45720" rIns="91440" bIns="45720" rtlCol="0" anchor="b">
            <a:normAutofit/>
          </a:bodyPr>
          <a:lstStyle/>
          <a:p>
            <a:pPr algn="ctr"/>
            <a:r>
              <a:rPr lang="en-US" dirty="0"/>
              <a:t>What is considered evidence?</a:t>
            </a:r>
            <a:br>
              <a:rPr lang="en-US" dirty="0"/>
            </a:br>
            <a:endParaRPr lang="en-US" sz="2400" dirty="0"/>
          </a:p>
        </p:txBody>
      </p:sp>
      <p:pic>
        <p:nvPicPr>
          <p:cNvPr id="4" name="Picture 3">
            <a:extLst>
              <a:ext uri="{FF2B5EF4-FFF2-40B4-BE49-F238E27FC236}">
                <a16:creationId xmlns:a16="http://schemas.microsoft.com/office/drawing/2014/main" xmlns="" id="{9DA28239-B793-1D41-9604-F16FDA6B44C5}"/>
              </a:ext>
            </a:extLst>
          </p:cNvPr>
          <p:cNvPicPr>
            <a:picLocks noChangeAspect="1"/>
          </p:cNvPicPr>
          <p:nvPr/>
        </p:nvPicPr>
        <p:blipFill>
          <a:blip r:embed="rId3"/>
          <a:stretch>
            <a:fillRect/>
          </a:stretch>
        </p:blipFill>
        <p:spPr>
          <a:xfrm>
            <a:off x="704538" y="1555646"/>
            <a:ext cx="4087318" cy="3746708"/>
          </a:xfrm>
          <a:prstGeom prst="rect">
            <a:avLst/>
          </a:prstGeom>
        </p:spPr>
      </p:pic>
      <p:sp>
        <p:nvSpPr>
          <p:cNvPr id="3" name="Text Placeholder 2">
            <a:extLst>
              <a:ext uri="{FF2B5EF4-FFF2-40B4-BE49-F238E27FC236}">
                <a16:creationId xmlns:a16="http://schemas.microsoft.com/office/drawing/2014/main" xmlns="" id="{4B4A803E-CEAB-D84F-9DB4-CADA862C9F36}"/>
              </a:ext>
            </a:extLst>
          </p:cNvPr>
          <p:cNvSpPr>
            <a:spLocks noGrp="1"/>
          </p:cNvSpPr>
          <p:nvPr>
            <p:ph sz="quarter" idx="10"/>
          </p:nvPr>
        </p:nvSpPr>
        <p:spPr>
          <a:xfrm>
            <a:off x="5276538" y="1784660"/>
            <a:ext cx="6810531" cy="3746709"/>
          </a:xfrm>
          <a:solidFill>
            <a:schemeClr val="bg1"/>
          </a:solidFill>
        </p:spPr>
        <p:txBody>
          <a:bodyPr vert="horz" lIns="91440" tIns="45720" rIns="91440" bIns="45720" rtlCol="0">
            <a:normAutofit fontScale="92500" lnSpcReduction="10000"/>
          </a:bodyPr>
          <a:lstStyle/>
          <a:p>
            <a:pPr marL="854075" indent="-339725">
              <a:buFont typeface="Wingdings" panose="05000000000000000000" pitchFamily="2" charset="2"/>
              <a:buChar char="ü"/>
            </a:pPr>
            <a:r>
              <a:rPr lang="en-US" dirty="0">
                <a:solidFill>
                  <a:schemeClr val="tx1"/>
                </a:solidFill>
              </a:rPr>
              <a:t>Additional observations</a:t>
            </a:r>
          </a:p>
          <a:p>
            <a:pPr marL="869950" indent="-354013">
              <a:buFont typeface="Wingdings" pitchFamily="2" charset="2"/>
              <a:buChar char="ü"/>
            </a:pPr>
            <a:r>
              <a:rPr lang="en-US" dirty="0">
                <a:solidFill>
                  <a:schemeClr val="tx1"/>
                </a:solidFill>
              </a:rPr>
              <a:t>PLC meetings</a:t>
            </a:r>
          </a:p>
          <a:p>
            <a:pPr marL="869950" indent="-354013">
              <a:buFont typeface="Wingdings" pitchFamily="2" charset="2"/>
              <a:buChar char="ü"/>
            </a:pPr>
            <a:r>
              <a:rPr lang="en-US" dirty="0">
                <a:solidFill>
                  <a:schemeClr val="tx1"/>
                </a:solidFill>
              </a:rPr>
              <a:t>Conversations</a:t>
            </a:r>
          </a:p>
          <a:p>
            <a:pPr marL="869950" indent="-354013">
              <a:buFont typeface="Wingdings" pitchFamily="2" charset="2"/>
              <a:buChar char="ü"/>
            </a:pPr>
            <a:r>
              <a:rPr lang="en-US" dirty="0">
                <a:solidFill>
                  <a:schemeClr val="tx1"/>
                </a:solidFill>
              </a:rPr>
              <a:t>Code responses to wonderings </a:t>
            </a:r>
          </a:p>
          <a:p>
            <a:pPr marL="869950" indent="-354013">
              <a:buFont typeface="Wingdings" pitchFamily="2" charset="2"/>
              <a:buChar char="ü"/>
            </a:pPr>
            <a:r>
              <a:rPr lang="en-US" dirty="0">
                <a:solidFill>
                  <a:schemeClr val="tx1"/>
                </a:solidFill>
              </a:rPr>
              <a:t>Photos</a:t>
            </a:r>
          </a:p>
          <a:p>
            <a:pPr marL="869950" indent="-354013">
              <a:buFont typeface="Wingdings" pitchFamily="2" charset="2"/>
              <a:buChar char="ü"/>
            </a:pPr>
            <a:r>
              <a:rPr lang="en-US" dirty="0">
                <a:solidFill>
                  <a:schemeClr val="tx1"/>
                </a:solidFill>
              </a:rPr>
              <a:t>Supporting documents</a:t>
            </a:r>
          </a:p>
          <a:p>
            <a:pPr marL="515937" indent="0">
              <a:buNone/>
            </a:pPr>
            <a:endParaRPr lang="en-US" dirty="0">
              <a:solidFill>
                <a:schemeClr val="tx1"/>
              </a:solidFill>
            </a:endParaRPr>
          </a:p>
          <a:p>
            <a:pPr marL="60325" indent="0">
              <a:buNone/>
            </a:pPr>
            <a:r>
              <a:rPr lang="en-US" dirty="0"/>
              <a:t>AND…All of this can be added to Pivot!</a:t>
            </a: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641992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DD03D-2D80-1A4F-B8B4-47E62E339DAC}"/>
              </a:ext>
            </a:extLst>
          </p:cNvPr>
          <p:cNvSpPr>
            <a:spLocks noGrp="1"/>
          </p:cNvSpPr>
          <p:nvPr>
            <p:ph type="title"/>
          </p:nvPr>
        </p:nvSpPr>
        <p:spPr/>
        <p:txBody>
          <a:bodyPr>
            <a:normAutofit/>
          </a:bodyPr>
          <a:lstStyle/>
          <a:p>
            <a:pPr algn="ctr"/>
            <a:r>
              <a:rPr lang="en-US" sz="4200" b="1" dirty="0"/>
              <a:t>Factual </a:t>
            </a:r>
            <a:r>
              <a:rPr lang="en-US" sz="4200" dirty="0"/>
              <a:t>and </a:t>
            </a:r>
            <a:r>
              <a:rPr lang="en-US" sz="4200" b="1" dirty="0"/>
              <a:t>Descriptive</a:t>
            </a:r>
            <a:r>
              <a:rPr lang="en-US" sz="4200" dirty="0"/>
              <a:t> Scripts</a:t>
            </a:r>
            <a:r>
              <a:rPr lang="en-US" b="1" dirty="0"/>
              <a:t/>
            </a:r>
            <a:br>
              <a:rPr lang="en-US" b="1" dirty="0"/>
            </a:br>
            <a:endParaRPr lang="en-US" dirty="0"/>
          </a:p>
        </p:txBody>
      </p:sp>
      <p:sp>
        <p:nvSpPr>
          <p:cNvPr id="3" name="Content Placeholder 2">
            <a:extLst>
              <a:ext uri="{FF2B5EF4-FFF2-40B4-BE49-F238E27FC236}">
                <a16:creationId xmlns:a16="http://schemas.microsoft.com/office/drawing/2014/main" xmlns="" id="{5F052364-8156-CB4F-A95D-CC0E2AD3C2B6}"/>
              </a:ext>
            </a:extLst>
          </p:cNvPr>
          <p:cNvSpPr>
            <a:spLocks noGrp="1"/>
          </p:cNvSpPr>
          <p:nvPr>
            <p:ph sz="quarter" idx="10"/>
          </p:nvPr>
        </p:nvSpPr>
        <p:spPr>
          <a:xfrm>
            <a:off x="671079" y="1418431"/>
            <a:ext cx="10849841" cy="4021137"/>
          </a:xfrm>
        </p:spPr>
        <p:txBody>
          <a:bodyPr>
            <a:noAutofit/>
          </a:bodyPr>
          <a:lstStyle/>
          <a:p>
            <a:pPr marL="0" indent="0" algn="ctr">
              <a:buNone/>
            </a:pPr>
            <a:r>
              <a:rPr lang="en-US" sz="3200" b="1" dirty="0"/>
              <a:t>What else is Considered Evidence?</a:t>
            </a:r>
          </a:p>
          <a:p>
            <a:pPr marL="0" indent="0" algn="ctr">
              <a:buNone/>
            </a:pPr>
            <a:endParaRPr lang="en-US" sz="1400" b="1" dirty="0"/>
          </a:p>
          <a:p>
            <a:pPr marL="0" indent="0" algn="ctr">
              <a:buNone/>
            </a:pPr>
            <a:r>
              <a:rPr lang="en-US" sz="2200" dirty="0"/>
              <a:t>CBA: 5.2. E. Final Evidence is Based on Evidence Gathered During the Inquiry Cycles – Evidence is </a:t>
            </a:r>
            <a:r>
              <a:rPr lang="en-US" sz="2200" u="sng" dirty="0"/>
              <a:t>mainly collected during observations </a:t>
            </a:r>
            <a:r>
              <a:rPr lang="en-US" sz="2200" dirty="0"/>
              <a:t>as recorded in the evaluator scripts. Observations shall mean “the gathering of evidence made through classroom or worksite visits, or other visits, work samples, or conversations” between the educator and evaluator. In addition to observed practices, </a:t>
            </a:r>
            <a:r>
              <a:rPr lang="en-US" sz="2200" u="sng" dirty="0"/>
              <a:t>evidence may also be gathered through</a:t>
            </a:r>
            <a:r>
              <a:rPr lang="en-US" sz="2200" dirty="0"/>
              <a:t> answers to wonderings, artifacts, and student growth data. (if applicable). Prior to completing summative evaluation, the evaluator will discuss how all evidence was considered in determining the summative evaluation.</a:t>
            </a:r>
          </a:p>
        </p:txBody>
      </p:sp>
    </p:spTree>
    <p:extLst>
      <p:ext uri="{BB962C8B-B14F-4D97-AF65-F5344CB8AC3E}">
        <p14:creationId xmlns:p14="http://schemas.microsoft.com/office/powerpoint/2010/main" val="1440972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C9E9E1-99CA-4820-83D7-E682A4C6C0F9}"/>
              </a:ext>
            </a:extLst>
          </p:cNvPr>
          <p:cNvSpPr>
            <a:spLocks noGrp="1"/>
          </p:cNvSpPr>
          <p:nvPr>
            <p:ph type="title"/>
          </p:nvPr>
        </p:nvSpPr>
        <p:spPr>
          <a:xfrm>
            <a:off x="1483230" y="166621"/>
            <a:ext cx="8766001" cy="1325563"/>
          </a:xfrm>
        </p:spPr>
        <p:txBody>
          <a:bodyPr/>
          <a:lstStyle/>
          <a:p>
            <a:r>
              <a:rPr lang="en-US" dirty="0"/>
              <a:t>Online Instruction aligned to Best Practices and CEL 5D</a:t>
            </a:r>
          </a:p>
        </p:txBody>
      </p:sp>
      <p:pic>
        <p:nvPicPr>
          <p:cNvPr id="5" name="Content Placeholder 4">
            <a:extLst>
              <a:ext uri="{FF2B5EF4-FFF2-40B4-BE49-F238E27FC236}">
                <a16:creationId xmlns:a16="http://schemas.microsoft.com/office/drawing/2014/main" xmlns="" id="{8E5422B4-9F83-4A2F-8FC5-07D6E596274C}"/>
              </a:ext>
            </a:extLst>
          </p:cNvPr>
          <p:cNvPicPr>
            <a:picLocks noGrp="1" noChangeAspect="1"/>
          </p:cNvPicPr>
          <p:nvPr>
            <p:ph idx="1"/>
          </p:nvPr>
        </p:nvPicPr>
        <p:blipFill>
          <a:blip r:embed="rId3"/>
          <a:stretch>
            <a:fillRect/>
          </a:stretch>
        </p:blipFill>
        <p:spPr>
          <a:xfrm>
            <a:off x="415172" y="1726016"/>
            <a:ext cx="11540938" cy="4591885"/>
          </a:xfrm>
          <a:ln>
            <a:solidFill>
              <a:schemeClr val="accent1"/>
            </a:solidFill>
          </a:ln>
        </p:spPr>
      </p:pic>
      <p:pic>
        <p:nvPicPr>
          <p:cNvPr id="7" name="Picture 6">
            <a:extLst>
              <a:ext uri="{FF2B5EF4-FFF2-40B4-BE49-F238E27FC236}">
                <a16:creationId xmlns:a16="http://schemas.microsoft.com/office/drawing/2014/main" xmlns="" id="{E1CAB1D0-44E5-46B5-89DD-0E1520CC8738}"/>
              </a:ext>
            </a:extLst>
          </p:cNvPr>
          <p:cNvPicPr>
            <a:picLocks noChangeAspect="1"/>
          </p:cNvPicPr>
          <p:nvPr/>
        </p:nvPicPr>
        <p:blipFill>
          <a:blip r:embed="rId4"/>
          <a:stretch>
            <a:fillRect/>
          </a:stretch>
        </p:blipFill>
        <p:spPr>
          <a:xfrm>
            <a:off x="192856" y="1720040"/>
            <a:ext cx="11806288" cy="4462589"/>
          </a:xfrm>
          <a:prstGeom prst="rect">
            <a:avLst/>
          </a:prstGeom>
        </p:spPr>
      </p:pic>
      <p:pic>
        <p:nvPicPr>
          <p:cNvPr id="9" name="Picture 8">
            <a:extLst>
              <a:ext uri="{FF2B5EF4-FFF2-40B4-BE49-F238E27FC236}">
                <a16:creationId xmlns:a16="http://schemas.microsoft.com/office/drawing/2014/main" xmlns="" id="{E64F5B1E-40A4-40F8-9CA9-54AC87A0CCCF}"/>
              </a:ext>
            </a:extLst>
          </p:cNvPr>
          <p:cNvPicPr>
            <a:picLocks noChangeAspect="1"/>
          </p:cNvPicPr>
          <p:nvPr/>
        </p:nvPicPr>
        <p:blipFill>
          <a:blip r:embed="rId5"/>
          <a:stretch>
            <a:fillRect/>
          </a:stretch>
        </p:blipFill>
        <p:spPr>
          <a:xfrm>
            <a:off x="225931" y="1722920"/>
            <a:ext cx="11740138" cy="4923977"/>
          </a:xfrm>
          <a:prstGeom prst="rect">
            <a:avLst/>
          </a:prstGeom>
          <a:ln>
            <a:solidFill>
              <a:schemeClr val="accent1"/>
            </a:solidFill>
          </a:ln>
        </p:spPr>
      </p:pic>
      <p:pic>
        <p:nvPicPr>
          <p:cNvPr id="11" name="Picture 10">
            <a:extLst>
              <a:ext uri="{FF2B5EF4-FFF2-40B4-BE49-F238E27FC236}">
                <a16:creationId xmlns:a16="http://schemas.microsoft.com/office/drawing/2014/main" xmlns="" id="{18ED1765-E868-4F2A-B6C2-FFF26F4CD795}"/>
              </a:ext>
            </a:extLst>
          </p:cNvPr>
          <p:cNvPicPr>
            <a:picLocks noChangeAspect="1"/>
          </p:cNvPicPr>
          <p:nvPr/>
        </p:nvPicPr>
        <p:blipFill>
          <a:blip r:embed="rId6"/>
          <a:stretch>
            <a:fillRect/>
          </a:stretch>
        </p:blipFill>
        <p:spPr>
          <a:xfrm>
            <a:off x="210029" y="1723130"/>
            <a:ext cx="11740138" cy="4991128"/>
          </a:xfrm>
          <a:prstGeom prst="rect">
            <a:avLst/>
          </a:prstGeom>
          <a:ln>
            <a:solidFill>
              <a:schemeClr val="accent1"/>
            </a:solidFill>
          </a:ln>
        </p:spPr>
      </p:pic>
      <p:pic>
        <p:nvPicPr>
          <p:cNvPr id="13" name="Picture 12">
            <a:extLst>
              <a:ext uri="{FF2B5EF4-FFF2-40B4-BE49-F238E27FC236}">
                <a16:creationId xmlns:a16="http://schemas.microsoft.com/office/drawing/2014/main" xmlns="" id="{BE89FE0B-5E8D-4057-9A29-DC433E15EDC9}"/>
              </a:ext>
            </a:extLst>
          </p:cNvPr>
          <p:cNvPicPr>
            <a:picLocks noChangeAspect="1"/>
          </p:cNvPicPr>
          <p:nvPr/>
        </p:nvPicPr>
        <p:blipFill>
          <a:blip r:embed="rId7"/>
          <a:stretch>
            <a:fillRect/>
          </a:stretch>
        </p:blipFill>
        <p:spPr>
          <a:xfrm>
            <a:off x="175683" y="1692651"/>
            <a:ext cx="11806288" cy="5021607"/>
          </a:xfrm>
          <a:prstGeom prst="rect">
            <a:avLst/>
          </a:prstGeom>
          <a:ln>
            <a:solidFill>
              <a:schemeClr val="accent1"/>
            </a:solidFill>
          </a:ln>
        </p:spPr>
      </p:pic>
      <p:pic>
        <p:nvPicPr>
          <p:cNvPr id="15" name="Picture 14">
            <a:extLst>
              <a:ext uri="{FF2B5EF4-FFF2-40B4-BE49-F238E27FC236}">
                <a16:creationId xmlns:a16="http://schemas.microsoft.com/office/drawing/2014/main" xmlns="" id="{016EDAC7-DA7C-43CE-A5EE-CC75CDE9E8AC}"/>
              </a:ext>
            </a:extLst>
          </p:cNvPr>
          <p:cNvPicPr>
            <a:picLocks noChangeAspect="1"/>
          </p:cNvPicPr>
          <p:nvPr/>
        </p:nvPicPr>
        <p:blipFill>
          <a:blip r:embed="rId8"/>
          <a:stretch>
            <a:fillRect/>
          </a:stretch>
        </p:blipFill>
        <p:spPr>
          <a:xfrm>
            <a:off x="225931" y="128510"/>
            <a:ext cx="1188963" cy="1526507"/>
          </a:xfrm>
          <a:prstGeom prst="rect">
            <a:avLst/>
          </a:prstGeom>
        </p:spPr>
      </p:pic>
    </p:spTree>
    <p:extLst>
      <p:ext uri="{BB962C8B-B14F-4D97-AF65-F5344CB8AC3E}">
        <p14:creationId xmlns:p14="http://schemas.microsoft.com/office/powerpoint/2010/main" val="37209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C76869-60EC-274D-9A17-157A7D482C1E}"/>
              </a:ext>
            </a:extLst>
          </p:cNvPr>
          <p:cNvSpPr>
            <a:spLocks noGrp="1"/>
          </p:cNvSpPr>
          <p:nvPr>
            <p:ph type="title"/>
          </p:nvPr>
        </p:nvSpPr>
        <p:spPr/>
        <p:txBody>
          <a:bodyPr/>
          <a:lstStyle/>
          <a:p>
            <a:r>
              <a:rPr lang="en-US" dirty="0"/>
              <a:t>Just so you know…</a:t>
            </a:r>
          </a:p>
        </p:txBody>
      </p:sp>
      <p:sp>
        <p:nvSpPr>
          <p:cNvPr id="3" name="Content Placeholder 2">
            <a:extLst>
              <a:ext uri="{FF2B5EF4-FFF2-40B4-BE49-F238E27FC236}">
                <a16:creationId xmlns:a16="http://schemas.microsoft.com/office/drawing/2014/main" xmlns="" id="{EA9D15A5-CFE1-B44A-9DA5-DFE5205CF2E3}"/>
              </a:ext>
            </a:extLst>
          </p:cNvPr>
          <p:cNvSpPr>
            <a:spLocks noGrp="1"/>
          </p:cNvSpPr>
          <p:nvPr>
            <p:ph sz="quarter" idx="10"/>
          </p:nvPr>
        </p:nvSpPr>
        <p:spPr>
          <a:xfrm>
            <a:off x="4978400" y="429804"/>
            <a:ext cx="6925733" cy="5718511"/>
          </a:xfrm>
        </p:spPr>
        <p:txBody>
          <a:bodyPr>
            <a:normAutofit fontScale="92500" lnSpcReduction="20000"/>
          </a:bodyPr>
          <a:lstStyle/>
          <a:p>
            <a:pPr marL="0" indent="0">
              <a:buNone/>
            </a:pPr>
            <a:endParaRPr lang="en-US" b="1" dirty="0">
              <a:solidFill>
                <a:schemeClr val="tx1">
                  <a:lumMod val="85000"/>
                  <a:lumOff val="15000"/>
                </a:schemeClr>
              </a:solidFill>
            </a:endParaRPr>
          </a:p>
          <a:p>
            <a:pPr marL="0" indent="0">
              <a:buNone/>
            </a:pPr>
            <a:endParaRPr lang="en-US" b="1" dirty="0">
              <a:solidFill>
                <a:schemeClr val="tx1">
                  <a:lumMod val="85000"/>
                  <a:lumOff val="15000"/>
                </a:schemeClr>
              </a:solidFill>
            </a:endParaRPr>
          </a:p>
          <a:p>
            <a:pPr marL="0" indent="0">
              <a:lnSpc>
                <a:spcPct val="110000"/>
              </a:lnSpc>
              <a:spcBef>
                <a:spcPts val="0"/>
              </a:spcBef>
              <a:buNone/>
            </a:pPr>
            <a:r>
              <a:rPr lang="en-US" b="1" dirty="0" err="1">
                <a:solidFill>
                  <a:schemeClr val="tx1">
                    <a:lumMod val="85000"/>
                    <a:lumOff val="15000"/>
                  </a:schemeClr>
                </a:solidFill>
              </a:rPr>
              <a:t>Noticings</a:t>
            </a:r>
            <a:r>
              <a:rPr lang="en-US" b="1" dirty="0">
                <a:solidFill>
                  <a:schemeClr val="tx1">
                    <a:lumMod val="85000"/>
                    <a:lumOff val="15000"/>
                  </a:schemeClr>
                </a:solidFill>
              </a:rPr>
              <a:t> </a:t>
            </a:r>
            <a:r>
              <a:rPr lang="en-US" dirty="0">
                <a:solidFill>
                  <a:schemeClr val="tx1">
                    <a:lumMod val="85000"/>
                    <a:lumOff val="15000"/>
                  </a:schemeClr>
                </a:solidFill>
              </a:rPr>
              <a:t>are based on </a:t>
            </a:r>
            <a:r>
              <a:rPr lang="en-US" b="1" u="sng" dirty="0">
                <a:solidFill>
                  <a:schemeClr val="tx1">
                    <a:lumMod val="85000"/>
                    <a:lumOff val="15000"/>
                  </a:schemeClr>
                </a:solidFill>
              </a:rPr>
              <a:t>ANY </a:t>
            </a:r>
            <a:r>
              <a:rPr lang="en-US" b="1" dirty="0">
                <a:solidFill>
                  <a:schemeClr val="tx1">
                    <a:lumMod val="85000"/>
                    <a:lumOff val="15000"/>
                  </a:schemeClr>
                </a:solidFill>
              </a:rPr>
              <a:t>indicators</a:t>
            </a:r>
            <a:r>
              <a:rPr lang="en-US" dirty="0">
                <a:solidFill>
                  <a:schemeClr val="tx1">
                    <a:lumMod val="85000"/>
                    <a:lumOff val="15000"/>
                  </a:schemeClr>
                </a:solidFill>
              </a:rPr>
              <a:t/>
            </a:r>
            <a:br>
              <a:rPr lang="en-US" dirty="0">
                <a:solidFill>
                  <a:schemeClr val="tx1">
                    <a:lumMod val="85000"/>
                    <a:lumOff val="15000"/>
                  </a:schemeClr>
                </a:solidFill>
              </a:rPr>
            </a:br>
            <a:endParaRPr lang="en-US" dirty="0">
              <a:solidFill>
                <a:schemeClr val="tx1">
                  <a:lumMod val="85000"/>
                  <a:lumOff val="15000"/>
                </a:schemeClr>
              </a:solidFill>
            </a:endParaRPr>
          </a:p>
          <a:p>
            <a:pPr marL="0" indent="0">
              <a:lnSpc>
                <a:spcPct val="110000"/>
              </a:lnSpc>
              <a:spcBef>
                <a:spcPts val="0"/>
              </a:spcBef>
              <a:buNone/>
            </a:pPr>
            <a:r>
              <a:rPr lang="en-US" dirty="0">
                <a:solidFill>
                  <a:schemeClr val="tx1">
                    <a:lumMod val="85000"/>
                    <a:lumOff val="15000"/>
                  </a:schemeClr>
                </a:solidFill>
              </a:rPr>
              <a:t/>
            </a:r>
            <a:br>
              <a:rPr lang="en-US" dirty="0">
                <a:solidFill>
                  <a:schemeClr val="tx1">
                    <a:lumMod val="85000"/>
                    <a:lumOff val="15000"/>
                  </a:schemeClr>
                </a:solidFill>
              </a:rPr>
            </a:br>
            <a:r>
              <a:rPr lang="en-US" b="1" dirty="0">
                <a:solidFill>
                  <a:schemeClr val="tx1">
                    <a:lumMod val="85000"/>
                    <a:lumOff val="15000"/>
                  </a:schemeClr>
                </a:solidFill>
              </a:rPr>
              <a:t>Wonderings</a:t>
            </a:r>
            <a:r>
              <a:rPr lang="en-US" dirty="0">
                <a:solidFill>
                  <a:schemeClr val="tx1">
                    <a:lumMod val="85000"/>
                    <a:lumOff val="15000"/>
                  </a:schemeClr>
                </a:solidFill>
              </a:rPr>
              <a:t> are based on your </a:t>
            </a:r>
            <a:r>
              <a:rPr lang="en-US" b="1" dirty="0">
                <a:solidFill>
                  <a:schemeClr val="tx1">
                    <a:lumMod val="85000"/>
                    <a:lumOff val="15000"/>
                  </a:schemeClr>
                </a:solidFill>
              </a:rPr>
              <a:t>focus indicators only</a:t>
            </a:r>
          </a:p>
          <a:p>
            <a:pPr marL="0" indent="0">
              <a:lnSpc>
                <a:spcPct val="110000"/>
              </a:lnSpc>
              <a:spcBef>
                <a:spcPts val="0"/>
              </a:spcBef>
              <a:buNone/>
            </a:pPr>
            <a:endParaRPr lang="en-US" b="1" dirty="0">
              <a:solidFill>
                <a:schemeClr val="tx1">
                  <a:lumMod val="85000"/>
                  <a:lumOff val="15000"/>
                </a:schemeClr>
              </a:solidFill>
            </a:endParaRPr>
          </a:p>
          <a:p>
            <a:pPr marL="0" indent="0">
              <a:lnSpc>
                <a:spcPct val="110000"/>
              </a:lnSpc>
              <a:spcBef>
                <a:spcPts val="0"/>
              </a:spcBef>
              <a:buNone/>
            </a:pPr>
            <a:endParaRPr lang="en-US" b="1" dirty="0">
              <a:solidFill>
                <a:schemeClr val="tx1">
                  <a:lumMod val="85000"/>
                  <a:lumOff val="15000"/>
                </a:schemeClr>
              </a:solidFill>
            </a:endParaRPr>
          </a:p>
          <a:p>
            <a:pPr marL="0" indent="0">
              <a:lnSpc>
                <a:spcPct val="110000"/>
              </a:lnSpc>
              <a:spcBef>
                <a:spcPts val="0"/>
              </a:spcBef>
              <a:buNone/>
            </a:pPr>
            <a:r>
              <a:rPr lang="en-US" b="1" dirty="0">
                <a:solidFill>
                  <a:schemeClr val="tx1">
                    <a:lumMod val="85000"/>
                    <a:lumOff val="15000"/>
                  </a:schemeClr>
                </a:solidFill>
              </a:rPr>
              <a:t>Feedback</a:t>
            </a:r>
            <a:r>
              <a:rPr lang="en-US" dirty="0">
                <a:solidFill>
                  <a:schemeClr val="tx1">
                    <a:lumMod val="85000"/>
                    <a:lumOff val="15000"/>
                  </a:schemeClr>
                </a:solidFill>
              </a:rPr>
              <a:t> guides your next steps to grow your instructional practice. Feedback is aligned to focus indicators. </a:t>
            </a:r>
            <a:br>
              <a:rPr lang="en-US" dirty="0">
                <a:solidFill>
                  <a:schemeClr val="tx1">
                    <a:lumMod val="85000"/>
                    <a:lumOff val="15000"/>
                  </a:schemeClr>
                </a:solidFill>
              </a:rPr>
            </a:br>
            <a:r>
              <a:rPr lang="en-US" dirty="0">
                <a:solidFill>
                  <a:schemeClr val="tx1">
                    <a:lumMod val="85000"/>
                    <a:lumOff val="15000"/>
                  </a:schemeClr>
                </a:solidFill>
              </a:rPr>
              <a:t/>
            </a:r>
            <a:br>
              <a:rPr lang="en-US" dirty="0">
                <a:solidFill>
                  <a:schemeClr val="tx1">
                    <a:lumMod val="85000"/>
                    <a:lumOff val="15000"/>
                  </a:schemeClr>
                </a:solidFill>
              </a:rPr>
            </a:br>
            <a:endParaRPr lang="en-US" dirty="0"/>
          </a:p>
        </p:txBody>
      </p:sp>
    </p:spTree>
    <p:extLst>
      <p:ext uri="{BB962C8B-B14F-4D97-AF65-F5344CB8AC3E}">
        <p14:creationId xmlns:p14="http://schemas.microsoft.com/office/powerpoint/2010/main" val="3338294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1045B59B-615E-4718-A150-42DE5D03E1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6CF29CD-38B8-4924-BA11-6D6051748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490B3D-6271-BC4D-A732-F1C53130B70D}"/>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sz="6000" b="1" kern="1200">
                <a:solidFill>
                  <a:srgbClr val="FFFFFF"/>
                </a:solidFill>
                <a:latin typeface="+mj-lt"/>
                <a:ea typeface="+mj-ea"/>
                <a:cs typeface="+mj-cs"/>
              </a:rPr>
              <a:t>NEXT UP:</a:t>
            </a:r>
            <a:endParaRPr lang="en-US" sz="6000" i="1" kern="1200">
              <a:solidFill>
                <a:srgbClr val="FFFFFF"/>
              </a:solidFill>
              <a:latin typeface="+mj-lt"/>
              <a:ea typeface="+mj-ea"/>
              <a:cs typeface="+mj-cs"/>
            </a:endParaRPr>
          </a:p>
        </p:txBody>
      </p: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ext uri="{D42A27DB-BD31-4B8C-83A1-F6EECF244321}">
                <p14:modId xmlns:p14="http://schemas.microsoft.com/office/powerpoint/2010/main" val="2092197046"/>
              </p:ext>
            </p:extLst>
          </p:nvPr>
        </p:nvGraphicFramePr>
        <p:xfrm>
          <a:off x="574513" y="3275565"/>
          <a:ext cx="11294932" cy="2623043"/>
        </p:xfrm>
        <a:graphic>
          <a:graphicData uri="http://schemas.openxmlformats.org/drawingml/2006/table">
            <a:tbl>
              <a:tblPr firstRow="1" bandRow="1">
                <a:tableStyleId>{74C1A8A3-306A-4EB7-A6B1-4F7E0EB9C5D6}</a:tableStyleId>
              </a:tblPr>
              <a:tblGrid>
                <a:gridCol w="11294932">
                  <a:extLst>
                    <a:ext uri="{9D8B030D-6E8A-4147-A177-3AD203B41FA5}">
                      <a16:colId xmlns:a16="http://schemas.microsoft.com/office/drawing/2014/main" xmlns="" val="1857608675"/>
                    </a:ext>
                  </a:extLst>
                </a:gridCol>
              </a:tblGrid>
              <a:tr h="2623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300" b="0" dirty="0">
                          <a:solidFill>
                            <a:schemeClr val="tx1"/>
                          </a:solidFill>
                          <a:latin typeface="Verdana" panose="020B0604030504040204" pitchFamily="34" charset="0"/>
                          <a:ea typeface="Verdana" panose="020B0604030504040204" pitchFamily="34" charset="0"/>
                          <a:cs typeface="Verdana" panose="020B0604030504040204" pitchFamily="34" charset="0"/>
                        </a:rPr>
                        <a:t>High level overview of </a:t>
                      </a:r>
                      <a:r>
                        <a:rPr lang="en-US" sz="3300" b="1" dirty="0">
                          <a:solidFill>
                            <a:schemeClr val="tx1"/>
                          </a:solidFill>
                          <a:latin typeface="Verdana" panose="020B0604030504040204" pitchFamily="34" charset="0"/>
                          <a:ea typeface="Verdana" panose="020B0604030504040204" pitchFamily="34" charset="0"/>
                          <a:cs typeface="Verdana" panose="020B0604030504040204" pitchFamily="34" charset="0"/>
                        </a:rPr>
                        <a:t>analyzing the impact </a:t>
                      </a:r>
                      <a:r>
                        <a:rPr lang="en-US" sz="3300" b="0" dirty="0">
                          <a:solidFill>
                            <a:schemeClr val="tx1"/>
                          </a:solidFill>
                          <a:latin typeface="Verdana" panose="020B0604030504040204" pitchFamily="34" charset="0"/>
                          <a:ea typeface="Verdana" panose="020B0604030504040204" pitchFamily="34" charset="0"/>
                          <a:cs typeface="Verdana" panose="020B0604030504040204" pitchFamily="34" charset="0"/>
                        </a:rPr>
                        <a:t>of your work:</a:t>
                      </a:r>
                    </a:p>
                    <a:p>
                      <a:pPr marL="1443038"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b="0" dirty="0">
                          <a:solidFill>
                            <a:schemeClr val="tx1"/>
                          </a:solidFill>
                          <a:latin typeface="Verdana" panose="020B0604030504040204" pitchFamily="34" charset="0"/>
                          <a:ea typeface="Verdana" panose="020B0604030504040204" pitchFamily="34" charset="0"/>
                          <a:cs typeface="Verdana" panose="020B0604030504040204" pitchFamily="34" charset="0"/>
                        </a:rPr>
                        <a:t>Mid-year </a:t>
                      </a:r>
                    </a:p>
                    <a:p>
                      <a:pPr marL="1443038"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p>
                    <a:p>
                      <a:pPr marL="1443038"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b="0" dirty="0">
                          <a:solidFill>
                            <a:schemeClr val="tx1"/>
                          </a:solidFill>
                          <a:latin typeface="Verdana" panose="020B0604030504040204" pitchFamily="34" charset="0"/>
                          <a:ea typeface="Verdana" panose="020B0604030504040204" pitchFamily="34" charset="0"/>
                          <a:cs typeface="Verdana" panose="020B0604030504040204" pitchFamily="34" charset="0"/>
                        </a:rPr>
                        <a:t>End-of-year</a:t>
                      </a:r>
                    </a:p>
                  </a:txBody>
                  <a:tcPr marL="70723" marR="70723" marT="35362" marB="35362">
                    <a:solidFill>
                      <a:srgbClr val="00B0F0"/>
                    </a:solidFill>
                  </a:tcPr>
                </a:tc>
                <a:extLst>
                  <a:ext uri="{0D108BD9-81ED-4DB2-BD59-A6C34878D82A}">
                    <a16:rowId xmlns:a16="http://schemas.microsoft.com/office/drawing/2014/main" xmlns="" val="270990021"/>
                  </a:ext>
                </a:extLst>
              </a:tr>
            </a:tbl>
          </a:graphicData>
        </a:graphic>
      </p:graphicFrame>
    </p:spTree>
    <p:extLst>
      <p:ext uri="{BB962C8B-B14F-4D97-AF65-F5344CB8AC3E}">
        <p14:creationId xmlns:p14="http://schemas.microsoft.com/office/powerpoint/2010/main" val="1098197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9EB336B7-F0E6-4476-BE37-3953FC191D64}"/>
              </a:ext>
            </a:extLst>
          </p:cNvPr>
          <p:cNvGraphicFramePr>
            <a:graphicFrameLocks noChangeAspect="1"/>
          </p:cNvGraphicFramePr>
          <p:nvPr>
            <p:extLst>
              <p:ext uri="{D42A27DB-BD31-4B8C-83A1-F6EECF244321}">
                <p14:modId xmlns:p14="http://schemas.microsoft.com/office/powerpoint/2010/main" val="699079669"/>
              </p:ext>
            </p:extLst>
          </p:nvPr>
        </p:nvGraphicFramePr>
        <p:xfrm>
          <a:off x="1249679" y="50592"/>
          <a:ext cx="9810335" cy="6807408"/>
        </p:xfrm>
        <a:graphic>
          <a:graphicData uri="http://schemas.openxmlformats.org/presentationml/2006/ole">
            <mc:AlternateContent xmlns:mc="http://schemas.openxmlformats.org/markup-compatibility/2006">
              <mc:Choice xmlns:v="urn:schemas-microsoft-com:vml" Requires="v">
                <p:oleObj spid="_x0000_s11447" name="Acrobat Document" r:id="rId4" imgW="3771742" imgH="2914346" progId="Acrobat.Document.DC">
                  <p:embed/>
                </p:oleObj>
              </mc:Choice>
              <mc:Fallback>
                <p:oleObj name="Acrobat Document" r:id="rId4" imgW="3771742" imgH="2914346" progId="Acrobat.Document.DC">
                  <p:embed/>
                  <p:pic>
                    <p:nvPicPr>
                      <p:cNvPr id="6" name="Object 5">
                        <a:extLst>
                          <a:ext uri="{FF2B5EF4-FFF2-40B4-BE49-F238E27FC236}">
                            <a16:creationId xmlns:a16="http://schemas.microsoft.com/office/drawing/2014/main" xmlns="" id="{119F9E29-D89D-4313-B1D5-92F4E91E159E}"/>
                          </a:ext>
                        </a:extLst>
                      </p:cNvPr>
                      <p:cNvPicPr/>
                      <p:nvPr/>
                    </p:nvPicPr>
                    <p:blipFill>
                      <a:blip r:embed="rId5"/>
                      <a:stretch>
                        <a:fillRect/>
                      </a:stretch>
                    </p:blipFill>
                    <p:spPr>
                      <a:xfrm>
                        <a:off x="1249679" y="50592"/>
                        <a:ext cx="9810335" cy="6807408"/>
                      </a:xfrm>
                      <a:prstGeom prst="rect">
                        <a:avLst/>
                      </a:prstGeom>
                    </p:spPr>
                  </p:pic>
                </p:oleObj>
              </mc:Fallback>
            </mc:AlternateContent>
          </a:graphicData>
        </a:graphic>
      </p:graphicFrame>
      <p:sp>
        <p:nvSpPr>
          <p:cNvPr id="4" name="Rounded Rectangle 3">
            <a:extLst>
              <a:ext uri="{FF2B5EF4-FFF2-40B4-BE49-F238E27FC236}">
                <a16:creationId xmlns:a16="http://schemas.microsoft.com/office/drawing/2014/main" xmlns="" id="{D69F60EA-D95E-A94F-B897-F67BE6E6E86B}"/>
              </a:ext>
            </a:extLst>
          </p:cNvPr>
          <p:cNvSpPr/>
          <p:nvPr/>
        </p:nvSpPr>
        <p:spPr>
          <a:xfrm>
            <a:off x="7853992" y="1812752"/>
            <a:ext cx="2814918" cy="1642514"/>
          </a:xfrm>
          <a:prstGeom prst="roundRect">
            <a:avLst/>
          </a:prstGeom>
          <a:noFill/>
          <a:ln w="57150" cap="flat" cmpd="sng" algn="ctr">
            <a:solidFill>
              <a:srgbClr val="FF0000"/>
            </a:solidFill>
            <a:prstDash val="solid"/>
          </a:ln>
          <a:effectLst/>
        </p:spPr>
        <p:txBody>
          <a:bodyPr rtlCol="0" anchor="ctr"/>
          <a:lstStyle/>
          <a:p>
            <a:pPr algn="ctr">
              <a:defRPr/>
            </a:pPr>
            <a:endParaRPr lang="en-US" kern="0" dirty="0">
              <a:solidFill>
                <a:prstClr val="white"/>
              </a:solidFill>
              <a:latin typeface="Arial"/>
            </a:endParaRPr>
          </a:p>
        </p:txBody>
      </p:sp>
      <p:sp>
        <p:nvSpPr>
          <p:cNvPr id="7" name="Rounded Rectangle 3">
            <a:extLst>
              <a:ext uri="{FF2B5EF4-FFF2-40B4-BE49-F238E27FC236}">
                <a16:creationId xmlns:a16="http://schemas.microsoft.com/office/drawing/2014/main" xmlns="" id="{8D5AA5F1-C73B-4645-985F-B2EDAFCB4CBC}"/>
              </a:ext>
            </a:extLst>
          </p:cNvPr>
          <p:cNvSpPr/>
          <p:nvPr/>
        </p:nvSpPr>
        <p:spPr>
          <a:xfrm>
            <a:off x="5057338" y="4503420"/>
            <a:ext cx="2572422" cy="1973580"/>
          </a:xfrm>
          <a:prstGeom prst="roundRect">
            <a:avLst/>
          </a:prstGeom>
          <a:noFill/>
          <a:ln w="57150" cap="flat" cmpd="sng" algn="ctr">
            <a:solidFill>
              <a:srgbClr val="FF0000"/>
            </a:solidFill>
            <a:prstDash val="solid"/>
          </a:ln>
          <a:effectLst/>
        </p:spPr>
        <p:txBody>
          <a:bodyPr rtlCol="0" anchor="ctr"/>
          <a:lstStyle/>
          <a:p>
            <a:pPr algn="ctr">
              <a:defRPr/>
            </a:pPr>
            <a:endParaRPr lang="en-US" kern="0" dirty="0">
              <a:solidFill>
                <a:prstClr val="white"/>
              </a:solidFill>
              <a:latin typeface="Arial"/>
            </a:endParaRPr>
          </a:p>
        </p:txBody>
      </p:sp>
    </p:spTree>
    <p:extLst>
      <p:ext uri="{BB962C8B-B14F-4D97-AF65-F5344CB8AC3E}">
        <p14:creationId xmlns:p14="http://schemas.microsoft.com/office/powerpoint/2010/main" val="3296449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2F2724-1908-4783-B13C-6B7FD32CD114}"/>
              </a:ext>
            </a:extLst>
          </p:cNvPr>
          <p:cNvSpPr>
            <a:spLocks noGrp="1"/>
          </p:cNvSpPr>
          <p:nvPr>
            <p:ph type="title"/>
          </p:nvPr>
        </p:nvSpPr>
        <p:spPr>
          <a:xfrm>
            <a:off x="838200" y="805217"/>
            <a:ext cx="10515600" cy="2842443"/>
          </a:xfrm>
        </p:spPr>
        <p:txBody>
          <a:bodyPr/>
          <a:lstStyle/>
          <a:p>
            <a:pPr algn="ctr"/>
            <a:r>
              <a:rPr lang="en-US" sz="4800" dirty="0">
                <a:solidFill>
                  <a:srgbClr val="FFC000"/>
                </a:solidFill>
              </a:rPr>
              <a:t>Where are observations and evaluations completed?</a:t>
            </a:r>
            <a:br>
              <a:rPr lang="en-US" sz="4800" dirty="0">
                <a:solidFill>
                  <a:srgbClr val="FFC000"/>
                </a:solidFill>
              </a:rPr>
            </a:br>
            <a:r>
              <a:rPr lang="en-US" sz="4800" dirty="0">
                <a:solidFill>
                  <a:srgbClr val="FFC000"/>
                </a:solidFill>
              </a:rPr>
              <a:t/>
            </a:r>
            <a:br>
              <a:rPr lang="en-US" sz="4800" dirty="0">
                <a:solidFill>
                  <a:srgbClr val="FFC000"/>
                </a:solidFill>
              </a:rPr>
            </a:br>
            <a:r>
              <a:rPr lang="en-US" sz="5400" dirty="0">
                <a:solidFill>
                  <a:srgbClr val="FFC000"/>
                </a:solidFill>
              </a:rPr>
              <a:t>PIVOT</a:t>
            </a:r>
            <a:endParaRPr lang="en-US" sz="5400" dirty="0"/>
          </a:p>
        </p:txBody>
      </p:sp>
    </p:spTree>
    <p:extLst>
      <p:ext uri="{BB962C8B-B14F-4D97-AF65-F5344CB8AC3E}">
        <p14:creationId xmlns:p14="http://schemas.microsoft.com/office/powerpoint/2010/main" val="1630451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319BCE-58FA-4FEF-93DB-B0A839C26B78}"/>
              </a:ext>
            </a:extLst>
          </p:cNvPr>
          <p:cNvSpPr>
            <a:spLocks noGrp="1"/>
          </p:cNvSpPr>
          <p:nvPr>
            <p:ph type="title"/>
          </p:nvPr>
        </p:nvSpPr>
        <p:spPr>
          <a:xfrm>
            <a:off x="838200" y="365125"/>
            <a:ext cx="10515600" cy="986003"/>
          </a:xfrm>
        </p:spPr>
        <p:txBody>
          <a:bodyPr/>
          <a:lstStyle/>
          <a:p>
            <a:pPr algn="ctr"/>
            <a:r>
              <a:rPr lang="en-US" b="1" dirty="0"/>
              <a:t>Accessing Pivot</a:t>
            </a:r>
          </a:p>
        </p:txBody>
      </p:sp>
      <p:pic>
        <p:nvPicPr>
          <p:cNvPr id="4" name="Content Placeholder 10">
            <a:extLst>
              <a:ext uri="{FF2B5EF4-FFF2-40B4-BE49-F238E27FC236}">
                <a16:creationId xmlns:a16="http://schemas.microsoft.com/office/drawing/2014/main" xmlns="" id="{A10DC2A5-DD6D-4079-BFD1-385C52C734C5}"/>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69" y="2156297"/>
            <a:ext cx="5026114" cy="2749658"/>
          </a:xfrm>
          <a:prstGeom prst="rect">
            <a:avLst/>
          </a:prstGeom>
          <a:noFill/>
          <a:ln>
            <a:solidFill>
              <a:schemeClr val="accent1"/>
            </a:solidFill>
          </a:ln>
        </p:spPr>
      </p:pic>
      <p:pic>
        <p:nvPicPr>
          <p:cNvPr id="5" name="Graphic 4" descr="Line arrow: Straight">
            <a:extLst>
              <a:ext uri="{FF2B5EF4-FFF2-40B4-BE49-F238E27FC236}">
                <a16:creationId xmlns:a16="http://schemas.microsoft.com/office/drawing/2014/main" xmlns="" id="{0CF6EBFF-1D40-4475-8B47-277842D1368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458105" y="1699107"/>
            <a:ext cx="760192" cy="1033971"/>
          </a:xfrm>
          <a:prstGeom prst="rect">
            <a:avLst/>
          </a:prstGeom>
        </p:spPr>
      </p:pic>
      <p:sp>
        <p:nvSpPr>
          <p:cNvPr id="6" name="TextBox 5">
            <a:extLst>
              <a:ext uri="{FF2B5EF4-FFF2-40B4-BE49-F238E27FC236}">
                <a16:creationId xmlns:a16="http://schemas.microsoft.com/office/drawing/2014/main" xmlns="" id="{817848E2-AABE-495F-A50E-4574548EB513}"/>
              </a:ext>
            </a:extLst>
          </p:cNvPr>
          <p:cNvSpPr txBox="1"/>
          <p:nvPr/>
        </p:nvSpPr>
        <p:spPr>
          <a:xfrm>
            <a:off x="5866251" y="1491397"/>
            <a:ext cx="4849239" cy="584775"/>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rPr>
              <a:t>STEP 2</a:t>
            </a:r>
            <a:r>
              <a:rPr lang="en-US" sz="1600" dirty="0">
                <a:latin typeface="Verdana" panose="020B0604030504040204" pitchFamily="34" charset="0"/>
                <a:ea typeface="Verdana" panose="020B0604030504040204" pitchFamily="34" charset="0"/>
              </a:rPr>
              <a:t>: You may need to log-in to Pivot also (use your username &amp; password)</a:t>
            </a:r>
            <a:endParaRPr lang="en-US" sz="1600" i="1" dirty="0">
              <a:latin typeface="Verdana" panose="020B0604030504040204" pitchFamily="34" charset="0"/>
              <a:ea typeface="Verdana" panose="020B0604030504040204" pitchFamily="34" charset="0"/>
            </a:endParaRPr>
          </a:p>
        </p:txBody>
      </p:sp>
      <p:pic>
        <p:nvPicPr>
          <p:cNvPr id="7" name="Content Placeholder 4" descr="A screenshot of a computer screen&#10;&#10;Description automatically generated">
            <a:extLst>
              <a:ext uri="{FF2B5EF4-FFF2-40B4-BE49-F238E27FC236}">
                <a16:creationId xmlns:a16="http://schemas.microsoft.com/office/drawing/2014/main" xmlns="" id="{3BD8853D-F4BE-492B-8B82-3B920A12D19D}"/>
              </a:ext>
            </a:extLst>
          </p:cNvPr>
          <p:cNvPicPr>
            <a:picLocks noGrp="1" noChangeAspect="1"/>
          </p:cNvPicPr>
          <p:nvPr>
            <p:ph sz="quarter" idx="10"/>
          </p:nvPr>
        </p:nvPicPr>
        <p:blipFill>
          <a:blip r:embed="rId6"/>
          <a:stretch>
            <a:fillRect/>
          </a:stretch>
        </p:blipFill>
        <p:spPr>
          <a:xfrm>
            <a:off x="5866251" y="2156297"/>
            <a:ext cx="5639286" cy="2749850"/>
          </a:xfrm>
        </p:spPr>
      </p:pic>
      <p:pic>
        <p:nvPicPr>
          <p:cNvPr id="8" name="Graphic 7" descr="Line arrow: Straight">
            <a:extLst>
              <a:ext uri="{FF2B5EF4-FFF2-40B4-BE49-F238E27FC236}">
                <a16:creationId xmlns:a16="http://schemas.microsoft.com/office/drawing/2014/main" xmlns="" id="{CEB43BB9-F5D1-4DE6-9C26-71FB17F25DB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683541">
            <a:off x="7027641" y="2207781"/>
            <a:ext cx="1244241" cy="1114701"/>
          </a:xfrm>
          <a:prstGeom prst="rect">
            <a:avLst/>
          </a:prstGeom>
        </p:spPr>
      </p:pic>
      <p:sp>
        <p:nvSpPr>
          <p:cNvPr id="9" name="TextBox 8">
            <a:extLst>
              <a:ext uri="{FF2B5EF4-FFF2-40B4-BE49-F238E27FC236}">
                <a16:creationId xmlns:a16="http://schemas.microsoft.com/office/drawing/2014/main" xmlns="" id="{0E296D6F-1FB4-45CE-AF49-425E037E883C}"/>
              </a:ext>
            </a:extLst>
          </p:cNvPr>
          <p:cNvSpPr txBox="1"/>
          <p:nvPr/>
        </p:nvSpPr>
        <p:spPr>
          <a:xfrm>
            <a:off x="850542" y="1543608"/>
            <a:ext cx="4338709" cy="584775"/>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rPr>
              <a:t>STEP 1</a:t>
            </a:r>
            <a:r>
              <a:rPr lang="en-US" sz="1600" dirty="0">
                <a:latin typeface="Verdana" panose="020B0604030504040204" pitchFamily="34" charset="0"/>
                <a:ea typeface="Verdana" panose="020B0604030504040204" pitchFamily="34" charset="0"/>
              </a:rPr>
              <a:t>: Go to the FWPS Portal, </a:t>
            </a:r>
            <a:r>
              <a:rPr lang="en-US" sz="1600" i="1" dirty="0" err="1">
                <a:latin typeface="Verdana" panose="020B0604030504040204" pitchFamily="34" charset="0"/>
                <a:ea typeface="Verdana" panose="020B0604030504040204" pitchFamily="34" charset="0"/>
              </a:rPr>
              <a:t>LaunchPad</a:t>
            </a:r>
            <a:r>
              <a:rPr lang="en-US" sz="1600" i="1" dirty="0">
                <a:latin typeface="Verdana" panose="020B0604030504040204" pitchFamily="34" charset="0"/>
                <a:ea typeface="Verdana" panose="020B0604030504040204" pitchFamily="34" charset="0"/>
              </a:rPr>
              <a:t> to Learning </a:t>
            </a:r>
          </a:p>
        </p:txBody>
      </p:sp>
    </p:spTree>
    <p:extLst>
      <p:ext uri="{BB962C8B-B14F-4D97-AF65-F5344CB8AC3E}">
        <p14:creationId xmlns:p14="http://schemas.microsoft.com/office/powerpoint/2010/main" val="628706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66FF11B-F477-E149-A673-5D386CAED9C6}"/>
              </a:ext>
            </a:extLst>
          </p:cNvPr>
          <p:cNvSpPr>
            <a:spLocks noGrp="1"/>
          </p:cNvSpPr>
          <p:nvPr>
            <p:ph type="title"/>
          </p:nvPr>
        </p:nvSpPr>
        <p:spPr/>
        <p:txBody>
          <a:bodyPr/>
          <a:lstStyle/>
          <a:p>
            <a:r>
              <a:rPr lang="en-US" b="1" dirty="0"/>
              <a:t>How to Log in to PIVOT to Review Your Observation</a:t>
            </a:r>
            <a:endParaRPr lang="en-US" dirty="0"/>
          </a:p>
        </p:txBody>
      </p:sp>
      <p:sp>
        <p:nvSpPr>
          <p:cNvPr id="5" name="Content Placeholder 4">
            <a:extLst>
              <a:ext uri="{FF2B5EF4-FFF2-40B4-BE49-F238E27FC236}">
                <a16:creationId xmlns:a16="http://schemas.microsoft.com/office/drawing/2014/main" xmlns="" id="{ABFAC56C-F685-7F46-846B-CD05A4B3B0FC}"/>
              </a:ext>
            </a:extLst>
          </p:cNvPr>
          <p:cNvSpPr>
            <a:spLocks noGrp="1"/>
          </p:cNvSpPr>
          <p:nvPr>
            <p:ph sz="quarter" idx="10"/>
          </p:nvPr>
        </p:nvSpPr>
        <p:spPr>
          <a:xfrm>
            <a:off x="838200" y="2025014"/>
            <a:ext cx="5905500" cy="3102611"/>
          </a:xfrm>
        </p:spPr>
        <p:txBody>
          <a:bodyPr/>
          <a:lstStyle/>
          <a:p>
            <a:r>
              <a:rPr lang="en-US" sz="2200" dirty="0"/>
              <a:t>Select Evaluations Tab</a:t>
            </a:r>
          </a:p>
          <a:p>
            <a:endParaRPr lang="en-US" sz="2200" dirty="0"/>
          </a:p>
          <a:p>
            <a:r>
              <a:rPr lang="en-US" sz="2200" dirty="0"/>
              <a:t>Here is where you will see your observations and evaluations that have been completed</a:t>
            </a:r>
          </a:p>
          <a:p>
            <a:pPr marL="0" indent="0">
              <a:buNone/>
            </a:pPr>
            <a:endParaRPr lang="en-US" sz="2200" dirty="0"/>
          </a:p>
          <a:p>
            <a:r>
              <a:rPr lang="en-US" sz="2200" dirty="0"/>
              <a:t>Select “View” under My Observations section to view your observation</a:t>
            </a:r>
            <a:endParaRPr lang="en-US" dirty="0"/>
          </a:p>
        </p:txBody>
      </p:sp>
      <p:pic>
        <p:nvPicPr>
          <p:cNvPr id="7" name="Picture 6">
            <a:extLst>
              <a:ext uri="{FF2B5EF4-FFF2-40B4-BE49-F238E27FC236}">
                <a16:creationId xmlns:a16="http://schemas.microsoft.com/office/drawing/2014/main" xmlns="" id="{87CA53AC-5E7D-AF49-B1E7-225F0DEC494D}"/>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612697" y="1808163"/>
            <a:ext cx="2986405" cy="3536315"/>
          </a:xfrm>
          <a:prstGeom prst="rect">
            <a:avLst/>
          </a:prstGeom>
          <a:noFill/>
          <a:ln>
            <a:noFill/>
          </a:ln>
        </p:spPr>
      </p:pic>
      <p:pic>
        <p:nvPicPr>
          <p:cNvPr id="8" name="Graphic 7" descr="Line arrow: Straight">
            <a:extLst>
              <a:ext uri="{FF2B5EF4-FFF2-40B4-BE49-F238E27FC236}">
                <a16:creationId xmlns:a16="http://schemas.microsoft.com/office/drawing/2014/main" xmlns="" id="{6A25EF2D-E363-C244-8505-3AB8A806456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1345067">
            <a:off x="4507272" y="1646700"/>
            <a:ext cx="3238551" cy="1586879"/>
          </a:xfrm>
          <a:prstGeom prst="rect">
            <a:avLst/>
          </a:prstGeom>
        </p:spPr>
      </p:pic>
      <p:sp>
        <p:nvSpPr>
          <p:cNvPr id="2" name="TextBox 1">
            <a:extLst>
              <a:ext uri="{FF2B5EF4-FFF2-40B4-BE49-F238E27FC236}">
                <a16:creationId xmlns:a16="http://schemas.microsoft.com/office/drawing/2014/main" xmlns="" id="{8DFFED9A-867D-864F-8563-7C1D36BAE99C}"/>
              </a:ext>
            </a:extLst>
          </p:cNvPr>
          <p:cNvSpPr txBox="1"/>
          <p:nvPr/>
        </p:nvSpPr>
        <p:spPr>
          <a:xfrm>
            <a:off x="9703123" y="1881116"/>
            <a:ext cx="780444" cy="287795"/>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234187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xmlns="" id="{078C35A3-4781-A64F-A295-CB0212D2D8E2}"/>
              </a:ext>
            </a:extLst>
          </p:cNvPr>
          <p:cNvSpPr txBox="1">
            <a:spLocks/>
          </p:cNvSpPr>
          <p:nvPr/>
        </p:nvSpPr>
        <p:spPr>
          <a:xfrm>
            <a:off x="739473" y="483487"/>
            <a:ext cx="10940994" cy="3038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6B22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400" b="1" dirty="0">
                <a:solidFill>
                  <a:srgbClr val="FFC000"/>
                </a:solidFill>
              </a:rPr>
              <a:t>2020 – 2021 </a:t>
            </a:r>
          </a:p>
          <a:p>
            <a:pPr algn="ctr"/>
            <a:r>
              <a:rPr lang="en-US" sz="5400" dirty="0">
                <a:solidFill>
                  <a:srgbClr val="FFC000"/>
                </a:solidFill>
              </a:rPr>
              <a:t>Negotiated Evaluation Agreements</a:t>
            </a:r>
          </a:p>
        </p:txBody>
      </p:sp>
    </p:spTree>
    <p:extLst>
      <p:ext uri="{BB962C8B-B14F-4D97-AF65-F5344CB8AC3E}">
        <p14:creationId xmlns:p14="http://schemas.microsoft.com/office/powerpoint/2010/main" val="150652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766" y="136525"/>
            <a:ext cx="11407849" cy="5778888"/>
          </a:xfrm>
        </p:spPr>
        <p:txBody>
          <a:bodyPr>
            <a:normAutofit/>
          </a:bodyPr>
          <a:lstStyle/>
          <a:p>
            <a:pPr marL="0" indent="0">
              <a:lnSpc>
                <a:spcPct val="120000"/>
              </a:lnSpc>
              <a:spcBef>
                <a:spcPts val="0"/>
              </a:spcBef>
              <a:buClr>
                <a:srgbClr val="819E47"/>
              </a:buClr>
              <a:buNone/>
              <a:defRPr/>
            </a:pPr>
            <a:endParaRPr lang="en-US" dirty="0">
              <a:solidFill>
                <a:srgbClr val="000000"/>
              </a:solidFill>
              <a:latin typeface="+mj-lt"/>
            </a:endParaRPr>
          </a:p>
          <a:p>
            <a:pPr marL="0" indent="0" algn="ctr">
              <a:lnSpc>
                <a:spcPct val="120000"/>
              </a:lnSpc>
              <a:spcBef>
                <a:spcPts val="0"/>
              </a:spcBef>
              <a:buClr>
                <a:srgbClr val="819E47"/>
              </a:buClr>
              <a:buNone/>
              <a:defRPr/>
            </a:pPr>
            <a:r>
              <a:rPr lang="en-US" sz="2200" dirty="0">
                <a:solidFill>
                  <a:srgbClr val="000000"/>
                </a:solidFill>
                <a:latin typeface="+mj-lt"/>
              </a:rPr>
              <a:t>“</a:t>
            </a: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Where students are concerned, the teacher will always be more powerful than the principal, the president, or the prime minister.   Successful and sustainable improvement can therefore never be done to or even for teachers. It can only ever be achieved by and with them.”</a:t>
            </a:r>
          </a:p>
          <a:p>
            <a:pPr marL="55563" indent="-9525">
              <a:spcBef>
                <a:spcPts val="0"/>
              </a:spcBef>
              <a:buNone/>
              <a:tabLst>
                <a:tab pos="3657600" algn="l"/>
              </a:tabLst>
              <a:defRPr/>
            </a:pPr>
            <a:r>
              <a:rPr lang="en-US" sz="1800" dirty="0">
                <a:latin typeface="+mj-lt"/>
              </a:rPr>
              <a:t>	 	</a:t>
            </a:r>
            <a:r>
              <a:rPr lang="en-US" sz="2000" dirty="0">
                <a:latin typeface="+mj-lt"/>
              </a:rPr>
              <a:t>– Andy Hargreaves and Michael Fullan </a:t>
            </a:r>
          </a:p>
          <a:p>
            <a:pPr marL="55563" indent="-9525">
              <a:spcBef>
                <a:spcPts val="0"/>
              </a:spcBef>
              <a:buNone/>
              <a:defRPr/>
            </a:pPr>
            <a:endParaRPr lang="en-US" sz="1400" i="1" dirty="0">
              <a:latin typeface="+mj-lt"/>
            </a:endParaRPr>
          </a:p>
          <a:p>
            <a:pPr marL="55563" indent="-9525">
              <a:spcBef>
                <a:spcPts val="0"/>
              </a:spcBef>
              <a:buNone/>
              <a:defRPr/>
            </a:pPr>
            <a:r>
              <a:rPr lang="en-US" sz="1400" dirty="0">
                <a:latin typeface="+mj-lt"/>
              </a:rPr>
              <a:t>Hargreaves, A. and Fullan, M.  (2012) </a:t>
            </a:r>
            <a:r>
              <a:rPr lang="en-US" sz="1400" i="1" dirty="0">
                <a:latin typeface="+mj-lt"/>
              </a:rPr>
              <a:t>Professional capital:  Transforming teaching in every school</a:t>
            </a:r>
            <a:r>
              <a:rPr lang="en-US" sz="1400" dirty="0">
                <a:latin typeface="+mj-lt"/>
              </a:rPr>
              <a:t>. New York City: Teachers College Press. p. 45.</a:t>
            </a:r>
            <a:endParaRPr lang="en-US" dirty="0"/>
          </a:p>
          <a:p>
            <a:endParaRPr lang="en-US" sz="3400" dirty="0"/>
          </a:p>
          <a:p>
            <a:pPr marL="0" indent="0" algn="ctr">
              <a:buNone/>
            </a:pPr>
            <a:r>
              <a:rPr lang="en-US" sz="5800" dirty="0">
                <a:solidFill>
                  <a:srgbClr val="002060"/>
                </a:solidFill>
                <a:latin typeface="Comic Sans MS" panose="030F0902030302020204" pitchFamily="66" charset="0"/>
              </a:rPr>
              <a:t>THANK YOU!</a:t>
            </a:r>
          </a:p>
          <a:p>
            <a:pPr marL="0" indent="0" algn="ctr">
              <a:buNone/>
            </a:pPr>
            <a:endParaRPr lang="en-US" sz="5800" dirty="0">
              <a:solidFill>
                <a:srgbClr val="002060"/>
              </a:solidFill>
              <a:latin typeface="Comic Sans MS" panose="030F0902030302020204" pitchFamily="66" charset="0"/>
            </a:endParaRPr>
          </a:p>
          <a:p>
            <a:pPr marL="0" indent="0" algn="ctr">
              <a:buNone/>
            </a:pPr>
            <a:endParaRPr lang="en-US" sz="5800" dirty="0">
              <a:solidFill>
                <a:srgbClr val="002060"/>
              </a:solidFill>
              <a:latin typeface="Comic Sans MS" panose="030F0902030302020204" pitchFamily="66" charset="0"/>
            </a:endParaRPr>
          </a:p>
        </p:txBody>
      </p:sp>
      <p:sp>
        <p:nvSpPr>
          <p:cNvPr id="4" name="Slide Number Placeholder 3"/>
          <p:cNvSpPr>
            <a:spLocks noGrp="1"/>
          </p:cNvSpPr>
          <p:nvPr>
            <p:ph type="sldNum" sz="quarter" idx="12"/>
          </p:nvPr>
        </p:nvSpPr>
        <p:spPr/>
        <p:txBody>
          <a:bodyPr/>
          <a:lstStyle/>
          <a:p>
            <a:fld id="{47ABDA2C-FE79-A54C-A859-268425909785}" type="slidenum">
              <a:rPr lang="en-US" smtClean="0"/>
              <a:t>60</a:t>
            </a:fld>
            <a:endParaRPr lang="en-US"/>
          </a:p>
        </p:txBody>
      </p:sp>
      <p:pic>
        <p:nvPicPr>
          <p:cNvPr id="5" name="Picture 4" descr="A close up of a logo&#10;&#10;Description automatically generated">
            <a:extLst>
              <a:ext uri="{FF2B5EF4-FFF2-40B4-BE49-F238E27FC236}">
                <a16:creationId xmlns:a16="http://schemas.microsoft.com/office/drawing/2014/main" xmlns="" id="{88A2FC8A-A71A-954C-9BDE-68ACB09AC1FB}"/>
              </a:ext>
            </a:extLst>
          </p:cNvPr>
          <p:cNvPicPr>
            <a:picLocks noChangeAspect="1"/>
          </p:cNvPicPr>
          <p:nvPr/>
        </p:nvPicPr>
        <p:blipFill>
          <a:blip r:embed="rId3"/>
          <a:stretch>
            <a:fillRect/>
          </a:stretch>
        </p:blipFill>
        <p:spPr>
          <a:xfrm>
            <a:off x="-26505" y="5968228"/>
            <a:ext cx="12284765" cy="902665"/>
          </a:xfrm>
          <a:prstGeom prst="rect">
            <a:avLst/>
          </a:prstGeom>
        </p:spPr>
      </p:pic>
    </p:spTree>
    <p:extLst>
      <p:ext uri="{BB962C8B-B14F-4D97-AF65-F5344CB8AC3E}">
        <p14:creationId xmlns:p14="http://schemas.microsoft.com/office/powerpoint/2010/main" val="1782671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620E13D-C01B-8B40-B1DF-B75835076CC5}"/>
              </a:ext>
            </a:extLst>
          </p:cNvPr>
          <p:cNvGraphicFramePr>
            <a:graphicFrameLocks noGrp="1"/>
          </p:cNvGraphicFramePr>
          <p:nvPr>
            <p:extLst>
              <p:ext uri="{D42A27DB-BD31-4B8C-83A1-F6EECF244321}">
                <p14:modId xmlns:p14="http://schemas.microsoft.com/office/powerpoint/2010/main" val="2445820891"/>
              </p:ext>
            </p:extLst>
          </p:nvPr>
        </p:nvGraphicFramePr>
        <p:xfrm>
          <a:off x="222308" y="1095252"/>
          <a:ext cx="3490948" cy="1463039"/>
        </p:xfrm>
        <a:graphic>
          <a:graphicData uri="http://schemas.openxmlformats.org/drawingml/2006/table">
            <a:tbl>
              <a:tblPr firstRow="1" bandRow="1">
                <a:tableStyleId>{5C22544A-7EE6-4342-B048-85BDC9FD1C3A}</a:tableStyleId>
              </a:tblPr>
              <a:tblGrid>
                <a:gridCol w="3490948">
                  <a:extLst>
                    <a:ext uri="{9D8B030D-6E8A-4147-A177-3AD203B41FA5}">
                      <a16:colId xmlns:a16="http://schemas.microsoft.com/office/drawing/2014/main" xmlns="" val="2336864754"/>
                    </a:ext>
                  </a:extLst>
                </a:gridCol>
              </a:tblGrid>
              <a:tr h="420136">
                <a:tc>
                  <a:txBody>
                    <a:bodyPr/>
                    <a:lstStyle/>
                    <a:p>
                      <a:pPr algn="ctr"/>
                      <a:r>
                        <a:rPr lang="en-US" dirty="0"/>
                        <a:t>WHO?</a:t>
                      </a:r>
                    </a:p>
                  </a:txBody>
                  <a:tcPr>
                    <a:solidFill>
                      <a:srgbClr val="0070C0"/>
                    </a:solidFill>
                  </a:tcPr>
                </a:tc>
                <a:extLst>
                  <a:ext uri="{0D108BD9-81ED-4DB2-BD59-A6C34878D82A}">
                    <a16:rowId xmlns:a16="http://schemas.microsoft.com/office/drawing/2014/main" xmlns="" val="1012412034"/>
                  </a:ext>
                </a:extLst>
              </a:tr>
              <a:tr h="1042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Continuing</a:t>
                      </a:r>
                      <a:r>
                        <a:rPr lang="en-US" sz="1400" kern="1200" dirty="0">
                          <a:solidFill>
                            <a:schemeClr val="dk1"/>
                          </a:solidFill>
                          <a:effectLst/>
                          <a:latin typeface="+mn-lt"/>
                          <a:ea typeface="+mn-ea"/>
                          <a:cs typeface="+mn-cs"/>
                        </a:rPr>
                        <a:t> staff who are scheduled for </a:t>
                      </a:r>
                      <a:r>
                        <a:rPr lang="en-US" sz="1400" b="1" kern="1200" dirty="0">
                          <a:solidFill>
                            <a:schemeClr val="dk1"/>
                          </a:solidFill>
                          <a:effectLst/>
                          <a:latin typeface="+mn-lt"/>
                          <a:ea typeface="+mn-ea"/>
                          <a:cs typeface="+mn-cs"/>
                        </a:rPr>
                        <a:t>Focus</a:t>
                      </a:r>
                      <a:r>
                        <a:rPr lang="en-US" sz="1400" kern="1200" dirty="0">
                          <a:solidFill>
                            <a:schemeClr val="dk1"/>
                          </a:solidFill>
                          <a:effectLst/>
                          <a:latin typeface="+mn-lt"/>
                          <a:ea typeface="+mn-ea"/>
                          <a:cs typeface="+mn-cs"/>
                        </a:rPr>
                        <a:t> evaluation this year</a:t>
                      </a:r>
                      <a:endParaRPr lang="en-US" sz="1400" dirty="0"/>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4" name="Table 3">
            <a:extLst>
              <a:ext uri="{FF2B5EF4-FFF2-40B4-BE49-F238E27FC236}">
                <a16:creationId xmlns:a16="http://schemas.microsoft.com/office/drawing/2014/main" xmlns="" id="{CAFC62D8-38CE-1D42-B1FD-EAD922015141}"/>
              </a:ext>
            </a:extLst>
          </p:cNvPr>
          <p:cNvGraphicFramePr>
            <a:graphicFrameLocks noGrp="1"/>
          </p:cNvGraphicFramePr>
          <p:nvPr>
            <p:extLst>
              <p:ext uri="{D42A27DB-BD31-4B8C-83A1-F6EECF244321}">
                <p14:modId xmlns:p14="http://schemas.microsoft.com/office/powerpoint/2010/main" val="66084691"/>
              </p:ext>
            </p:extLst>
          </p:nvPr>
        </p:nvGraphicFramePr>
        <p:xfrm>
          <a:off x="3834456" y="1095251"/>
          <a:ext cx="1924214" cy="1448656"/>
        </p:xfrm>
        <a:graphic>
          <a:graphicData uri="http://schemas.openxmlformats.org/drawingml/2006/table">
            <a:tbl>
              <a:tblPr firstRow="1" bandRow="1">
                <a:tableStyleId>{5C22544A-7EE6-4342-B048-85BDC9FD1C3A}</a:tableStyleId>
              </a:tblPr>
              <a:tblGrid>
                <a:gridCol w="1924214">
                  <a:extLst>
                    <a:ext uri="{9D8B030D-6E8A-4147-A177-3AD203B41FA5}">
                      <a16:colId xmlns:a16="http://schemas.microsoft.com/office/drawing/2014/main" xmlns="" val="3958938810"/>
                    </a:ext>
                  </a:extLst>
                </a:gridCol>
              </a:tblGrid>
              <a:tr h="6527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EVALUATION ROTATION/TYPE:</a:t>
                      </a:r>
                    </a:p>
                  </a:txBody>
                  <a:tcPr>
                    <a:solidFill>
                      <a:srgbClr val="0070C0"/>
                    </a:solidFill>
                  </a:tcPr>
                </a:tc>
                <a:extLst>
                  <a:ext uri="{0D108BD9-81ED-4DB2-BD59-A6C34878D82A}">
                    <a16:rowId xmlns:a16="http://schemas.microsoft.com/office/drawing/2014/main" xmlns="" val="3059580150"/>
                  </a:ext>
                </a:extLst>
              </a:tr>
              <a:tr h="795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1"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F1, F2, F3, F4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or F5</a:t>
                      </a:r>
                      <a:endParaRPr lang="en-US" sz="1800"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xmlns="" val="1631439663"/>
                  </a:ext>
                </a:extLst>
              </a:tr>
            </a:tbl>
          </a:graphicData>
        </a:graphic>
      </p:graphicFrame>
      <p:graphicFrame>
        <p:nvGraphicFramePr>
          <p:cNvPr id="6" name="Table 5">
            <a:extLst>
              <a:ext uri="{FF2B5EF4-FFF2-40B4-BE49-F238E27FC236}">
                <a16:creationId xmlns:a16="http://schemas.microsoft.com/office/drawing/2014/main" xmlns="" id="{37972A27-E4E2-6D43-9534-15902CBC3C35}"/>
              </a:ext>
            </a:extLst>
          </p:cNvPr>
          <p:cNvGraphicFramePr>
            <a:graphicFrameLocks noGrp="1"/>
          </p:cNvGraphicFramePr>
          <p:nvPr>
            <p:extLst>
              <p:ext uri="{D42A27DB-BD31-4B8C-83A1-F6EECF244321}">
                <p14:modId xmlns:p14="http://schemas.microsoft.com/office/powerpoint/2010/main" val="1876092895"/>
              </p:ext>
            </p:extLst>
          </p:nvPr>
        </p:nvGraphicFramePr>
        <p:xfrm>
          <a:off x="222310" y="2639320"/>
          <a:ext cx="3490949" cy="1737358"/>
        </p:xfrm>
        <a:graphic>
          <a:graphicData uri="http://schemas.openxmlformats.org/drawingml/2006/table">
            <a:tbl>
              <a:tblPr firstRow="1" bandRow="1">
                <a:tableStyleId>{5C22544A-7EE6-4342-B048-85BDC9FD1C3A}</a:tableStyleId>
              </a:tblPr>
              <a:tblGrid>
                <a:gridCol w="3490949">
                  <a:extLst>
                    <a:ext uri="{9D8B030D-6E8A-4147-A177-3AD203B41FA5}">
                      <a16:colId xmlns:a16="http://schemas.microsoft.com/office/drawing/2014/main" xmlns="" val="2336864754"/>
                    </a:ext>
                  </a:extLst>
                </a:gridCol>
              </a:tblGrid>
              <a:tr h="1737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Provisional</a:t>
                      </a:r>
                      <a:r>
                        <a:rPr lang="en-US" sz="1400" b="0" kern="1200" dirty="0">
                          <a:solidFill>
                            <a:schemeClr val="tx1"/>
                          </a:solidFill>
                          <a:effectLst/>
                          <a:latin typeface="+mn-lt"/>
                          <a:ea typeface="+mn-ea"/>
                          <a:cs typeface="+mn-cs"/>
                        </a:rPr>
                        <a:t> or </a:t>
                      </a:r>
                      <a:r>
                        <a:rPr lang="en-US" sz="1400" b="1" kern="1200" dirty="0">
                          <a:solidFill>
                            <a:schemeClr val="tx1"/>
                          </a:solidFill>
                          <a:effectLst/>
                          <a:latin typeface="+mn-lt"/>
                          <a:ea typeface="+mn-ea"/>
                          <a:cs typeface="+mn-cs"/>
                        </a:rPr>
                        <a:t>Continuing</a:t>
                      </a:r>
                      <a:r>
                        <a:rPr lang="en-US" sz="1400" b="0" kern="1200" dirty="0">
                          <a:solidFill>
                            <a:schemeClr val="tx1"/>
                          </a:solidFill>
                          <a:effectLst/>
                          <a:latin typeface="+mn-lt"/>
                          <a:ea typeface="+mn-ea"/>
                          <a:cs typeface="+mn-cs"/>
                        </a:rPr>
                        <a:t> staff who are scheduled for </a:t>
                      </a:r>
                      <a:r>
                        <a:rPr lang="en-US" sz="1400" b="1" kern="1200" dirty="0">
                          <a:solidFill>
                            <a:schemeClr val="tx1"/>
                          </a:solidFill>
                          <a:effectLst/>
                          <a:latin typeface="+mn-lt"/>
                          <a:ea typeface="+mn-ea"/>
                          <a:cs typeface="+mn-cs"/>
                        </a:rPr>
                        <a:t>Comprehensive</a:t>
                      </a:r>
                      <a:r>
                        <a:rPr lang="en-US" sz="1400" b="0" kern="1200" dirty="0">
                          <a:solidFill>
                            <a:schemeClr val="tx1"/>
                          </a:solidFill>
                          <a:effectLst/>
                          <a:latin typeface="+mn-lt"/>
                          <a:ea typeface="+mn-ea"/>
                          <a:cs typeface="+mn-cs"/>
                        </a:rPr>
                        <a:t> evaluation </a:t>
                      </a:r>
                      <a:r>
                        <a:rPr lang="en-US" sz="1400" b="0" u="sng" kern="1200" dirty="0">
                          <a:solidFill>
                            <a:schemeClr val="tx1"/>
                          </a:solidFill>
                          <a:effectLst/>
                          <a:latin typeface="+mn-lt"/>
                          <a:ea typeface="+mn-ea"/>
                          <a:cs typeface="+mn-cs"/>
                        </a:rPr>
                        <a:t>and</a:t>
                      </a:r>
                      <a:r>
                        <a:rPr lang="en-US" sz="1400" b="0" kern="1200" dirty="0">
                          <a:solidFill>
                            <a:schemeClr val="tx1"/>
                          </a:solidFill>
                          <a:effectLst/>
                          <a:latin typeface="+mn-lt"/>
                          <a:ea typeface="+mn-ea"/>
                          <a:cs typeface="+mn-cs"/>
                        </a:rPr>
                        <a:t> who were </a:t>
                      </a:r>
                      <a:r>
                        <a:rPr lang="en-US" sz="1400" b="1" u="none" kern="1200" dirty="0">
                          <a:solidFill>
                            <a:schemeClr val="tx1"/>
                          </a:solidFill>
                          <a:effectLst/>
                          <a:latin typeface="+mn-lt"/>
                          <a:ea typeface="+mn-ea"/>
                          <a:cs typeface="+mn-cs"/>
                        </a:rPr>
                        <a:t>Proficient or higher </a:t>
                      </a:r>
                      <a:r>
                        <a:rPr lang="en-US" sz="1400" b="0" u="none" kern="1200" dirty="0">
                          <a:solidFill>
                            <a:schemeClr val="tx1"/>
                          </a:solidFill>
                          <a:effectLst/>
                          <a:latin typeface="+mn-lt"/>
                          <a:ea typeface="+mn-ea"/>
                          <a:cs typeface="+mn-cs"/>
                        </a:rPr>
                        <a:t>during</a:t>
                      </a:r>
                      <a:r>
                        <a:rPr lang="en-US" sz="1400" b="0" kern="1200" dirty="0">
                          <a:solidFill>
                            <a:schemeClr val="tx1"/>
                          </a:solidFill>
                          <a:effectLst/>
                          <a:latin typeface="+mn-lt"/>
                          <a:ea typeface="+mn-ea"/>
                          <a:cs typeface="+mn-cs"/>
                        </a:rPr>
                        <a:t> 2019 – 2020 school year.</a:t>
                      </a:r>
                    </a:p>
                    <a:p>
                      <a:pPr marL="169863" marR="0" lvl="0" indent="0" algn="l"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solidFill>
                          <a:effectLst/>
                          <a:latin typeface="+mn-lt"/>
                          <a:ea typeface="+mn-ea"/>
                          <a:cs typeface="+mn-cs"/>
                        </a:rPr>
                        <a:t>(This includes new staff with 2 or more years of experience </a:t>
                      </a:r>
                      <a:r>
                        <a:rPr lang="en-US" sz="1100" b="0" i="1" u="sng" kern="1200" dirty="0">
                          <a:solidFill>
                            <a:schemeClr val="tx1"/>
                          </a:solidFill>
                          <a:effectLst/>
                          <a:latin typeface="+mn-lt"/>
                          <a:ea typeface="+mn-ea"/>
                          <a:cs typeface="+mn-cs"/>
                        </a:rPr>
                        <a:t>in WA state </a:t>
                      </a:r>
                      <a:r>
                        <a:rPr lang="en-US" sz="1100" b="0" i="1" kern="1200" dirty="0">
                          <a:solidFill>
                            <a:schemeClr val="tx1"/>
                          </a:solidFill>
                          <a:effectLst/>
                          <a:latin typeface="+mn-lt"/>
                          <a:ea typeface="+mn-ea"/>
                          <a:cs typeface="+mn-cs"/>
                        </a:rPr>
                        <a:t>and their 2019 – 20 evaluation from their previous district is overall PRF or higher).</a:t>
                      </a: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tx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7" name="Table 6">
            <a:extLst>
              <a:ext uri="{FF2B5EF4-FFF2-40B4-BE49-F238E27FC236}">
                <a16:creationId xmlns:a16="http://schemas.microsoft.com/office/drawing/2014/main" xmlns="" id="{647FAF18-717E-CC4F-9D92-3E7685B1A2AA}"/>
              </a:ext>
            </a:extLst>
          </p:cNvPr>
          <p:cNvGraphicFramePr>
            <a:graphicFrameLocks noGrp="1"/>
          </p:cNvGraphicFramePr>
          <p:nvPr>
            <p:extLst>
              <p:ext uri="{D42A27DB-BD31-4B8C-83A1-F6EECF244321}">
                <p14:modId xmlns:p14="http://schemas.microsoft.com/office/powerpoint/2010/main" val="3033125849"/>
              </p:ext>
            </p:extLst>
          </p:nvPr>
        </p:nvGraphicFramePr>
        <p:xfrm>
          <a:off x="3834456" y="2639319"/>
          <a:ext cx="1924214" cy="1737359"/>
        </p:xfrm>
        <a:graphic>
          <a:graphicData uri="http://schemas.openxmlformats.org/drawingml/2006/table">
            <a:tbl>
              <a:tblPr firstRow="1" bandRow="1">
                <a:tableStyleId>{5C22544A-7EE6-4342-B048-85BDC9FD1C3A}</a:tableStyleId>
              </a:tblPr>
              <a:tblGrid>
                <a:gridCol w="1924214">
                  <a:extLst>
                    <a:ext uri="{9D8B030D-6E8A-4147-A177-3AD203B41FA5}">
                      <a16:colId xmlns:a16="http://schemas.microsoft.com/office/drawing/2014/main" xmlns="" val="2336864754"/>
                    </a:ext>
                  </a:extLst>
                </a:gridCol>
              </a:tblGrid>
              <a:tr h="1737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C2, C3, or C4</a:t>
                      </a:r>
                    </a:p>
                    <a:p>
                      <a:pPr>
                        <a:lnSpc>
                          <a:spcPct val="100000"/>
                        </a:lnSpc>
                        <a:spcBef>
                          <a:spcPts val="0"/>
                        </a:spcBef>
                      </a:pPr>
                      <a:endParaRPr lang="en-US" sz="16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8" name="Table 7">
            <a:extLst>
              <a:ext uri="{FF2B5EF4-FFF2-40B4-BE49-F238E27FC236}">
                <a16:creationId xmlns:a16="http://schemas.microsoft.com/office/drawing/2014/main" xmlns="" id="{B222BEA8-B1E8-BD44-B2B4-BC8A7CCD13C4}"/>
              </a:ext>
            </a:extLst>
          </p:cNvPr>
          <p:cNvGraphicFramePr>
            <a:graphicFrameLocks noGrp="1"/>
          </p:cNvGraphicFramePr>
          <p:nvPr>
            <p:extLst>
              <p:ext uri="{D42A27DB-BD31-4B8C-83A1-F6EECF244321}">
                <p14:modId xmlns:p14="http://schemas.microsoft.com/office/powerpoint/2010/main" val="3171515135"/>
              </p:ext>
            </p:extLst>
          </p:nvPr>
        </p:nvGraphicFramePr>
        <p:xfrm>
          <a:off x="5879870" y="2641730"/>
          <a:ext cx="6156740" cy="1737360"/>
        </p:xfrm>
        <a:graphic>
          <a:graphicData uri="http://schemas.openxmlformats.org/drawingml/2006/table">
            <a:tbl>
              <a:tblPr firstRow="1" bandRow="1">
                <a:tableStyleId>{5C22544A-7EE6-4342-B048-85BDC9FD1C3A}</a:tableStyleId>
              </a:tblPr>
              <a:tblGrid>
                <a:gridCol w="6156740">
                  <a:extLst>
                    <a:ext uri="{9D8B030D-6E8A-4147-A177-3AD203B41FA5}">
                      <a16:colId xmlns:a16="http://schemas.microsoft.com/office/drawing/2014/main" xmlns="" val="2336864754"/>
                    </a:ext>
                  </a:extLst>
                </a:gridCol>
              </a:tblGrid>
              <a:tr h="1734947">
                <a:tc>
                  <a:txBody>
                    <a:bodyPr/>
                    <a:lstStyle/>
                    <a:p>
                      <a:r>
                        <a:rPr lang="en-US" sz="1400" b="0" kern="1200" dirty="0">
                          <a:solidFill>
                            <a:schemeClr val="tx1"/>
                          </a:solidFill>
                          <a:effectLst/>
                          <a:latin typeface="+mn-lt"/>
                          <a:ea typeface="+mn-ea"/>
                          <a:cs typeface="+mn-cs"/>
                        </a:rPr>
                        <a:t>Follow </a:t>
                      </a:r>
                      <a:r>
                        <a:rPr lang="en-US" sz="1400" b="1" kern="1200" dirty="0">
                          <a:solidFill>
                            <a:schemeClr val="tx1"/>
                          </a:solidFill>
                          <a:effectLst/>
                          <a:latin typeface="+mn-lt"/>
                          <a:ea typeface="+mn-ea"/>
                          <a:cs typeface="+mn-cs"/>
                        </a:rPr>
                        <a:t>the </a:t>
                      </a:r>
                      <a:r>
                        <a:rPr lang="en-US" sz="1400" b="1" u="sng" kern="1200" dirty="0">
                          <a:solidFill>
                            <a:schemeClr val="tx1"/>
                          </a:solidFill>
                          <a:effectLst/>
                          <a:latin typeface="+mn-lt"/>
                          <a:ea typeface="+mn-ea"/>
                          <a:cs typeface="+mn-cs"/>
                        </a:rPr>
                        <a:t>two criteria comprehensive </a:t>
                      </a:r>
                      <a:r>
                        <a:rPr lang="en-US" sz="1400" b="0" kern="1200" dirty="0">
                          <a:solidFill>
                            <a:schemeClr val="tx1"/>
                          </a:solidFill>
                          <a:effectLst/>
                          <a:latin typeface="+mn-lt"/>
                          <a:ea typeface="+mn-ea"/>
                          <a:cs typeface="+mn-cs"/>
                        </a:rPr>
                        <a:t>evaluation process:</a:t>
                      </a:r>
                    </a:p>
                    <a:p>
                      <a:pPr marL="230188" lvl="0" indent="-173038">
                        <a:buAutoNum type="arabicPeriod"/>
                      </a:pPr>
                      <a:r>
                        <a:rPr lang="en-US" sz="1300" b="0" kern="1200" dirty="0">
                          <a:solidFill>
                            <a:schemeClr val="tx1"/>
                          </a:solidFill>
                          <a:effectLst/>
                          <a:latin typeface="+mn-lt"/>
                          <a:ea typeface="+mn-ea"/>
                          <a:cs typeface="+mn-cs"/>
                        </a:rPr>
                        <a:t>Collaboratively choose </a:t>
                      </a:r>
                      <a:r>
                        <a:rPr lang="en-US" sz="1300" b="1" kern="1200" dirty="0">
                          <a:solidFill>
                            <a:schemeClr val="tx1"/>
                          </a:solidFill>
                          <a:effectLst/>
                          <a:latin typeface="+mn-lt"/>
                          <a:ea typeface="+mn-ea"/>
                          <a:cs typeface="+mn-cs"/>
                        </a:rPr>
                        <a:t>two criteria </a:t>
                      </a:r>
                      <a:r>
                        <a:rPr lang="en-US" sz="1300" b="0" kern="1200" dirty="0">
                          <a:solidFill>
                            <a:schemeClr val="tx1"/>
                          </a:solidFill>
                          <a:effectLst/>
                          <a:latin typeface="+mn-lt"/>
                          <a:ea typeface="+mn-ea"/>
                          <a:cs typeface="+mn-cs"/>
                        </a:rPr>
                        <a:t>in which the staff member scored Basic and/or professional growth is needed. </a:t>
                      </a:r>
                    </a:p>
                    <a:p>
                      <a:pPr marL="230188" lvl="0" indent="-173038">
                        <a:buAutoNum type="arabicPeriod"/>
                      </a:pPr>
                      <a:r>
                        <a:rPr lang="en-US" sz="1300" b="0" kern="1200" dirty="0">
                          <a:solidFill>
                            <a:schemeClr val="tx1"/>
                          </a:solidFill>
                          <a:effectLst/>
                          <a:latin typeface="+mn-lt"/>
                          <a:ea typeface="+mn-ea"/>
                          <a:cs typeface="+mn-cs"/>
                        </a:rPr>
                        <a:t>Remaining 6 </a:t>
                      </a:r>
                      <a:r>
                        <a:rPr lang="en-US" sz="1400" b="0" kern="1200" dirty="0">
                          <a:solidFill>
                            <a:schemeClr val="tx1"/>
                          </a:solidFill>
                          <a:effectLst/>
                          <a:latin typeface="+mn-lt"/>
                          <a:ea typeface="+mn-ea"/>
                          <a:cs typeface="+mn-cs"/>
                        </a:rPr>
                        <a:t>Criteria will be assigned the scores received in their most recent comprehensive evaluation.  </a:t>
                      </a:r>
                    </a:p>
                    <a:p>
                      <a:pPr marL="57150" lvl="0" indent="0">
                        <a:buNone/>
                      </a:pPr>
                      <a:endParaRPr lang="en-US" sz="400" b="0" kern="1200" dirty="0">
                        <a:solidFill>
                          <a:schemeClr val="tx1"/>
                        </a:solidFill>
                        <a:effectLst/>
                        <a:latin typeface="+mn-lt"/>
                        <a:ea typeface="+mn-ea"/>
                        <a:cs typeface="+mn-cs"/>
                      </a:endParaRPr>
                    </a:p>
                    <a:p>
                      <a:r>
                        <a:rPr lang="en-US" sz="1200" b="1" kern="1200" dirty="0">
                          <a:solidFill>
                            <a:schemeClr val="dk1"/>
                          </a:solidFill>
                          <a:effectLst/>
                          <a:latin typeface="+mn-lt"/>
                          <a:ea typeface="+mn-ea"/>
                          <a:cs typeface="+mn-cs"/>
                        </a:rPr>
                        <a:t>Student growth goals (SGG):</a:t>
                      </a:r>
                    </a:p>
                    <a:p>
                      <a:pPr marL="174625" indent="-119063">
                        <a:buFont typeface="Arial" panose="020B0604020202020204" pitchFamily="34" charset="0"/>
                        <a:buChar char="•"/>
                      </a:pPr>
                      <a:r>
                        <a:rPr lang="en-US" sz="1200" b="0" kern="1200" dirty="0">
                          <a:solidFill>
                            <a:schemeClr val="dk1"/>
                          </a:solidFill>
                          <a:effectLst/>
                          <a:latin typeface="+mn-lt"/>
                          <a:ea typeface="+mn-ea"/>
                          <a:cs typeface="+mn-cs"/>
                        </a:rPr>
                        <a:t>Choose one SGG growth goal in alignment with the two criteria selected, 3, 6 or 8 – you’re encouraged to select 8 as your SGG to support your PLC work this year. </a:t>
                      </a:r>
                      <a:endParaRPr lang="en-US" sz="1200" b="1"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10" name="Table 9">
            <a:extLst>
              <a:ext uri="{FF2B5EF4-FFF2-40B4-BE49-F238E27FC236}">
                <a16:creationId xmlns:a16="http://schemas.microsoft.com/office/drawing/2014/main" xmlns="" id="{F1C88CE1-8DFD-1343-ADC0-7AD518FE70C5}"/>
              </a:ext>
            </a:extLst>
          </p:cNvPr>
          <p:cNvGraphicFramePr>
            <a:graphicFrameLocks noGrp="1"/>
          </p:cNvGraphicFramePr>
          <p:nvPr>
            <p:extLst>
              <p:ext uri="{D42A27DB-BD31-4B8C-83A1-F6EECF244321}">
                <p14:modId xmlns:p14="http://schemas.microsoft.com/office/powerpoint/2010/main" val="1794712089"/>
              </p:ext>
            </p:extLst>
          </p:nvPr>
        </p:nvGraphicFramePr>
        <p:xfrm>
          <a:off x="3834456" y="4448256"/>
          <a:ext cx="1924214" cy="723206"/>
        </p:xfrm>
        <a:graphic>
          <a:graphicData uri="http://schemas.openxmlformats.org/drawingml/2006/table">
            <a:tbl>
              <a:tblPr firstRow="1" bandRow="1">
                <a:tableStyleId>{5C22544A-7EE6-4342-B048-85BDC9FD1C3A}</a:tableStyleId>
              </a:tblPr>
              <a:tblGrid>
                <a:gridCol w="1924214">
                  <a:extLst>
                    <a:ext uri="{9D8B030D-6E8A-4147-A177-3AD203B41FA5}">
                      <a16:colId xmlns:a16="http://schemas.microsoft.com/office/drawing/2014/main" xmlns="" val="2336864754"/>
                    </a:ext>
                  </a:extLst>
                </a:gridCol>
              </a:tblGrid>
              <a:tr h="723206">
                <a:tc>
                  <a:txBody>
                    <a:bodyPr/>
                    <a:lstStyle/>
                    <a:p>
                      <a:endParaRPr lang="en-US" sz="1000" b="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algn="ctr"/>
                      <a:r>
                        <a:rPr lang="en-US" sz="1800" b="1" dirty="0">
                          <a:solidFill>
                            <a:schemeClr val="tx1"/>
                          </a:solidFill>
                          <a:latin typeface="Calibri" panose="020F0502020204030204" pitchFamily="34" charset="0"/>
                          <a:ea typeface="Verdana" panose="020B0604030504040204" pitchFamily="34" charset="0"/>
                          <a:cs typeface="Calibri" panose="020F0502020204030204" pitchFamily="34" charset="0"/>
                        </a:rPr>
                        <a:t>C1</a:t>
                      </a: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11" name="Table 10">
            <a:extLst>
              <a:ext uri="{FF2B5EF4-FFF2-40B4-BE49-F238E27FC236}">
                <a16:creationId xmlns:a16="http://schemas.microsoft.com/office/drawing/2014/main" xmlns="" id="{8B333058-7B65-534B-ABA5-5603602BB45B}"/>
              </a:ext>
            </a:extLst>
          </p:cNvPr>
          <p:cNvGraphicFramePr>
            <a:graphicFrameLocks noGrp="1"/>
          </p:cNvGraphicFramePr>
          <p:nvPr>
            <p:extLst>
              <p:ext uri="{D42A27DB-BD31-4B8C-83A1-F6EECF244321}">
                <p14:modId xmlns:p14="http://schemas.microsoft.com/office/powerpoint/2010/main" val="1771823588"/>
              </p:ext>
            </p:extLst>
          </p:nvPr>
        </p:nvGraphicFramePr>
        <p:xfrm>
          <a:off x="5879870" y="4443965"/>
          <a:ext cx="6150765" cy="731520"/>
        </p:xfrm>
        <a:graphic>
          <a:graphicData uri="http://schemas.openxmlformats.org/drawingml/2006/table">
            <a:tbl>
              <a:tblPr firstRow="1" bandRow="1">
                <a:tableStyleId>{5C22544A-7EE6-4342-B048-85BDC9FD1C3A}</a:tableStyleId>
              </a:tblPr>
              <a:tblGrid>
                <a:gridCol w="6150765">
                  <a:extLst>
                    <a:ext uri="{9D8B030D-6E8A-4147-A177-3AD203B41FA5}">
                      <a16:colId xmlns:a16="http://schemas.microsoft.com/office/drawing/2014/main" xmlns="" val="2336864754"/>
                    </a:ext>
                  </a:extLst>
                </a:gridCol>
              </a:tblGrid>
              <a:tr h="693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Follow the </a:t>
                      </a:r>
                      <a:r>
                        <a:rPr lang="en-US" sz="1400" b="1" kern="1200" dirty="0">
                          <a:solidFill>
                            <a:schemeClr val="tx1"/>
                          </a:solidFill>
                          <a:effectLst/>
                          <a:latin typeface="+mn-lt"/>
                          <a:ea typeface="+mn-ea"/>
                          <a:cs typeface="+mn-cs"/>
                        </a:rPr>
                        <a:t>traditional comprehensive evaluation process</a:t>
                      </a:r>
                      <a:r>
                        <a:rPr lang="en-US" sz="1400" b="0" kern="1200" dirty="0">
                          <a:solidFill>
                            <a:schemeClr val="tx1"/>
                          </a:solidFill>
                          <a:effectLst/>
                          <a:latin typeface="+mn-lt"/>
                          <a:ea typeface="+mn-ea"/>
                          <a:cs typeface="+mn-cs"/>
                        </a:rPr>
                        <a:t>: all 8 Criteria are scored.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 b="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Student growth goals (SGG):</a:t>
                      </a:r>
                    </a:p>
                    <a:p>
                      <a:pPr marL="17145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rPr>
                        <a:t>Student Growth Goals in all 3 Criteria (3, 6, and 8)</a:t>
                      </a: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12" name="Table 11">
            <a:extLst>
              <a:ext uri="{FF2B5EF4-FFF2-40B4-BE49-F238E27FC236}">
                <a16:creationId xmlns:a16="http://schemas.microsoft.com/office/drawing/2014/main" xmlns="" id="{CB379544-85D5-F044-852F-CDFA3EBA6628}"/>
              </a:ext>
            </a:extLst>
          </p:cNvPr>
          <p:cNvGraphicFramePr>
            <a:graphicFrameLocks noGrp="1"/>
          </p:cNvGraphicFramePr>
          <p:nvPr>
            <p:extLst>
              <p:ext uri="{D42A27DB-BD31-4B8C-83A1-F6EECF244321}">
                <p14:modId xmlns:p14="http://schemas.microsoft.com/office/powerpoint/2010/main" val="45642455"/>
              </p:ext>
            </p:extLst>
          </p:nvPr>
        </p:nvGraphicFramePr>
        <p:xfrm>
          <a:off x="222308" y="5256111"/>
          <a:ext cx="3490947" cy="1158240"/>
        </p:xfrm>
        <a:graphic>
          <a:graphicData uri="http://schemas.openxmlformats.org/drawingml/2006/table">
            <a:tbl>
              <a:tblPr firstRow="1" bandRow="1">
                <a:tableStyleId>{5C22544A-7EE6-4342-B048-85BDC9FD1C3A}</a:tableStyleId>
              </a:tblPr>
              <a:tblGrid>
                <a:gridCol w="3490947">
                  <a:extLst>
                    <a:ext uri="{9D8B030D-6E8A-4147-A177-3AD203B41FA5}">
                      <a16:colId xmlns:a16="http://schemas.microsoft.com/office/drawing/2014/main" xmlns="" val="2336864754"/>
                    </a:ext>
                  </a:extLst>
                </a:gridCol>
              </a:tblGrid>
              <a:tr h="892011">
                <a:tc>
                  <a:txBody>
                    <a:bodyPr/>
                    <a:lstStyle/>
                    <a:p>
                      <a:r>
                        <a:rPr lang="en-US" sz="1400" b="1" kern="1200" dirty="0">
                          <a:solidFill>
                            <a:schemeClr val="tx1"/>
                          </a:solidFill>
                          <a:effectLst/>
                          <a:latin typeface="+mn-lt"/>
                          <a:ea typeface="+mn-ea"/>
                          <a:cs typeface="+mn-cs"/>
                        </a:rPr>
                        <a:t>Provisional</a:t>
                      </a:r>
                      <a:r>
                        <a:rPr lang="en-US" sz="1400" b="0" kern="1200" dirty="0">
                          <a:solidFill>
                            <a:schemeClr val="tx1"/>
                          </a:solidFill>
                          <a:effectLst/>
                          <a:latin typeface="+mn-lt"/>
                          <a:ea typeface="+mn-ea"/>
                          <a:cs typeface="+mn-cs"/>
                        </a:rPr>
                        <a:t> or</a:t>
                      </a:r>
                      <a:r>
                        <a:rPr lang="en-US" sz="1400" b="1" kern="1200" dirty="0">
                          <a:solidFill>
                            <a:schemeClr val="tx1"/>
                          </a:solidFill>
                          <a:effectLst/>
                          <a:latin typeface="+mn-lt"/>
                          <a:ea typeface="+mn-ea"/>
                          <a:cs typeface="+mn-cs"/>
                        </a:rPr>
                        <a:t> Continuing </a:t>
                      </a:r>
                      <a:r>
                        <a:rPr lang="en-US" sz="1400" b="0" kern="1200" dirty="0">
                          <a:solidFill>
                            <a:schemeClr val="tx1"/>
                          </a:solidFill>
                          <a:effectLst/>
                          <a:latin typeface="+mn-lt"/>
                          <a:ea typeface="+mn-ea"/>
                          <a:cs typeface="+mn-cs"/>
                        </a:rPr>
                        <a:t>staff who scored Basic overall on</a:t>
                      </a:r>
                      <a:r>
                        <a:rPr lang="en-US" sz="1400" b="1" kern="1200" dirty="0">
                          <a:solidFill>
                            <a:schemeClr val="tx1"/>
                          </a:solidFill>
                          <a:effectLst/>
                          <a:latin typeface="+mn-lt"/>
                          <a:ea typeface="+mn-ea"/>
                          <a:cs typeface="+mn-cs"/>
                        </a:rPr>
                        <a:t> Comprehensive </a:t>
                      </a:r>
                      <a:r>
                        <a:rPr lang="en-US" sz="1400" b="0" kern="1200" dirty="0">
                          <a:solidFill>
                            <a:schemeClr val="tx1"/>
                          </a:solidFill>
                          <a:effectLst/>
                          <a:latin typeface="+mn-lt"/>
                          <a:ea typeface="+mn-ea"/>
                          <a:cs typeface="+mn-cs"/>
                        </a:rPr>
                        <a:t>evaluation during the 2019 – 2020 school year. This includes staff who will be in their </a:t>
                      </a:r>
                      <a:r>
                        <a:rPr lang="en-US" sz="1400" b="1" kern="1200" dirty="0">
                          <a:solidFill>
                            <a:schemeClr val="tx1"/>
                          </a:solidFill>
                          <a:effectLst/>
                          <a:latin typeface="+mn-lt"/>
                          <a:ea typeface="+mn-ea"/>
                          <a:cs typeface="+mn-cs"/>
                        </a:rPr>
                        <a:t>probation assessment </a:t>
                      </a:r>
                      <a:r>
                        <a:rPr lang="en-US" sz="1400" b="0" kern="1200" dirty="0">
                          <a:solidFill>
                            <a:schemeClr val="tx1"/>
                          </a:solidFill>
                          <a:effectLst/>
                          <a:latin typeface="+mn-lt"/>
                          <a:ea typeface="+mn-ea"/>
                          <a:cs typeface="+mn-cs"/>
                        </a:rPr>
                        <a:t>year in 2020-21. </a:t>
                      </a:r>
                      <a:endParaRPr lang="en-US" sz="1400" b="0" dirty="0">
                        <a:solidFill>
                          <a:schemeClr val="tx1"/>
                        </a:solidFill>
                        <a:latin typeface="Calibri" panose="020F0502020204030204" pitchFamily="34" charset="0"/>
                        <a:ea typeface="Verdana" panose="020B060403050404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13" name="Table 12">
            <a:extLst>
              <a:ext uri="{FF2B5EF4-FFF2-40B4-BE49-F238E27FC236}">
                <a16:creationId xmlns:a16="http://schemas.microsoft.com/office/drawing/2014/main" xmlns="" id="{9B54B6F4-0FC2-274F-BD68-EE1A2ED9FBF5}"/>
              </a:ext>
            </a:extLst>
          </p:cNvPr>
          <p:cNvGraphicFramePr>
            <a:graphicFrameLocks noGrp="1"/>
          </p:cNvGraphicFramePr>
          <p:nvPr>
            <p:extLst>
              <p:ext uri="{D42A27DB-BD31-4B8C-83A1-F6EECF244321}">
                <p14:modId xmlns:p14="http://schemas.microsoft.com/office/powerpoint/2010/main" val="2264154423"/>
              </p:ext>
            </p:extLst>
          </p:nvPr>
        </p:nvGraphicFramePr>
        <p:xfrm>
          <a:off x="3834456" y="5265803"/>
          <a:ext cx="1924214" cy="1163311"/>
        </p:xfrm>
        <a:graphic>
          <a:graphicData uri="http://schemas.openxmlformats.org/drawingml/2006/table">
            <a:tbl>
              <a:tblPr firstRow="1" bandRow="1">
                <a:tableStyleId>{5C22544A-7EE6-4342-B048-85BDC9FD1C3A}</a:tableStyleId>
              </a:tblPr>
              <a:tblGrid>
                <a:gridCol w="1924214">
                  <a:extLst>
                    <a:ext uri="{9D8B030D-6E8A-4147-A177-3AD203B41FA5}">
                      <a16:colId xmlns:a16="http://schemas.microsoft.com/office/drawing/2014/main" xmlns="" val="2336864754"/>
                    </a:ext>
                  </a:extLst>
                </a:gridCol>
              </a:tblGrid>
              <a:tr h="1163311">
                <a:tc>
                  <a:txBody>
                    <a:bodyPr/>
                    <a:lstStyle/>
                    <a:p>
                      <a:pPr algn="ctr"/>
                      <a:endParaRPr lang="en-US" sz="1000" b="1" kern="1200" dirty="0">
                        <a:solidFill>
                          <a:schemeClr val="tx1"/>
                        </a:solidFill>
                        <a:effectLst/>
                        <a:latin typeface="+mn-lt"/>
                        <a:ea typeface="+mn-ea"/>
                        <a:cs typeface="+mn-cs"/>
                      </a:endParaRPr>
                    </a:p>
                    <a:p>
                      <a:pPr algn="ctr"/>
                      <a:r>
                        <a:rPr lang="en-US" sz="1800" b="1" kern="1200" dirty="0">
                          <a:solidFill>
                            <a:schemeClr val="tx1"/>
                          </a:solidFill>
                          <a:effectLst/>
                          <a:latin typeface="+mn-lt"/>
                          <a:ea typeface="+mn-ea"/>
                          <a:cs typeface="+mn-cs"/>
                        </a:rPr>
                        <a:t>C2, C3, CP, CE2, CE3</a:t>
                      </a:r>
                      <a:endParaRPr lang="en-US" sz="1800" b="0" dirty="0">
                        <a:solidFill>
                          <a:schemeClr val="tx1"/>
                        </a:solidFill>
                        <a:latin typeface="Calibri" panose="020F0502020204030204" pitchFamily="34" charset="0"/>
                        <a:ea typeface="Verdana" panose="020B060403050404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14" name="Table 13">
            <a:extLst>
              <a:ext uri="{FF2B5EF4-FFF2-40B4-BE49-F238E27FC236}">
                <a16:creationId xmlns:a16="http://schemas.microsoft.com/office/drawing/2014/main" xmlns="" id="{3F8C7068-A7F5-5544-BF4E-4C1C262EBFD0}"/>
              </a:ext>
            </a:extLst>
          </p:cNvPr>
          <p:cNvGraphicFramePr>
            <a:graphicFrameLocks noGrp="1"/>
          </p:cNvGraphicFramePr>
          <p:nvPr>
            <p:extLst>
              <p:ext uri="{D42A27DB-BD31-4B8C-83A1-F6EECF244321}">
                <p14:modId xmlns:p14="http://schemas.microsoft.com/office/powerpoint/2010/main" val="865134744"/>
              </p:ext>
            </p:extLst>
          </p:nvPr>
        </p:nvGraphicFramePr>
        <p:xfrm>
          <a:off x="5879870" y="5265803"/>
          <a:ext cx="6150765" cy="1148548"/>
        </p:xfrm>
        <a:graphic>
          <a:graphicData uri="http://schemas.openxmlformats.org/drawingml/2006/table">
            <a:tbl>
              <a:tblPr firstRow="1" bandRow="1">
                <a:tableStyleId>{5C22544A-7EE6-4342-B048-85BDC9FD1C3A}</a:tableStyleId>
              </a:tblPr>
              <a:tblGrid>
                <a:gridCol w="6150765">
                  <a:extLst>
                    <a:ext uri="{9D8B030D-6E8A-4147-A177-3AD203B41FA5}">
                      <a16:colId xmlns:a16="http://schemas.microsoft.com/office/drawing/2014/main" xmlns="" val="2336864754"/>
                    </a:ext>
                  </a:extLst>
                </a:gridCol>
              </a:tblGrid>
              <a:tr h="1148548">
                <a:tc>
                  <a:txBody>
                    <a:bodyPr/>
                    <a:lstStyle/>
                    <a:p>
                      <a:pPr marL="0" indent="0">
                        <a:buFont typeface="Arial" panose="020B0604020202020204" pitchFamily="34" charset="0"/>
                        <a:buNone/>
                      </a:pPr>
                      <a:r>
                        <a:rPr lang="en-US" sz="1400" b="0" kern="1200" dirty="0">
                          <a:solidFill>
                            <a:schemeClr val="tx1"/>
                          </a:solidFill>
                          <a:effectLst/>
                          <a:latin typeface="+mn-lt"/>
                          <a:ea typeface="+mn-ea"/>
                          <a:cs typeface="+mn-cs"/>
                        </a:rPr>
                        <a:t>Follow the </a:t>
                      </a:r>
                      <a:r>
                        <a:rPr lang="en-US" sz="1400" b="1" kern="1200" dirty="0">
                          <a:solidFill>
                            <a:schemeClr val="tx1"/>
                          </a:solidFill>
                          <a:effectLst/>
                          <a:latin typeface="+mn-lt"/>
                          <a:ea typeface="+mn-ea"/>
                          <a:cs typeface="+mn-cs"/>
                        </a:rPr>
                        <a:t>traditional comprehensive evaluation process</a:t>
                      </a:r>
                      <a:r>
                        <a:rPr lang="en-US" sz="1400" b="0" kern="1200" dirty="0">
                          <a:solidFill>
                            <a:schemeClr val="tx1"/>
                          </a:solidFill>
                          <a:effectLst/>
                          <a:latin typeface="+mn-lt"/>
                          <a:ea typeface="+mn-ea"/>
                          <a:cs typeface="+mn-cs"/>
                        </a:rPr>
                        <a:t>: all 8 Criteria are scored. </a:t>
                      </a:r>
                    </a:p>
                    <a:p>
                      <a:pPr marL="0" indent="0">
                        <a:buFont typeface="Arial" panose="020B0604020202020204" pitchFamily="34" charset="0"/>
                        <a:buNone/>
                      </a:pPr>
                      <a:endParaRPr lang="en-US" sz="4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Student growth goals (SGG):</a:t>
                      </a:r>
                    </a:p>
                    <a:p>
                      <a:pPr marL="17145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rPr>
                        <a:t>Student Growth Goals in all 3 Criteria (3, 6, and 8)</a:t>
                      </a: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15" name="Table 14">
            <a:extLst>
              <a:ext uri="{FF2B5EF4-FFF2-40B4-BE49-F238E27FC236}">
                <a16:creationId xmlns:a16="http://schemas.microsoft.com/office/drawing/2014/main" xmlns="" id="{B370C6A1-D776-FD41-9370-43A4840A7110}"/>
              </a:ext>
            </a:extLst>
          </p:cNvPr>
          <p:cNvGraphicFramePr>
            <a:graphicFrameLocks noGrp="1"/>
          </p:cNvGraphicFramePr>
          <p:nvPr>
            <p:extLst>
              <p:ext uri="{D42A27DB-BD31-4B8C-83A1-F6EECF244321}">
                <p14:modId xmlns:p14="http://schemas.microsoft.com/office/powerpoint/2010/main" val="2738221722"/>
              </p:ext>
            </p:extLst>
          </p:nvPr>
        </p:nvGraphicFramePr>
        <p:xfrm>
          <a:off x="222311" y="123992"/>
          <a:ext cx="11826240" cy="854019"/>
        </p:xfrm>
        <a:graphic>
          <a:graphicData uri="http://schemas.openxmlformats.org/drawingml/2006/table">
            <a:tbl>
              <a:tblPr firstRow="1" bandRow="1">
                <a:tableStyleId>{5C22544A-7EE6-4342-B048-85BDC9FD1C3A}</a:tableStyleId>
              </a:tblPr>
              <a:tblGrid>
                <a:gridCol w="11826240">
                  <a:extLst>
                    <a:ext uri="{9D8B030D-6E8A-4147-A177-3AD203B41FA5}">
                      <a16:colId xmlns:a16="http://schemas.microsoft.com/office/drawing/2014/main" xmlns="" val="2336864754"/>
                    </a:ext>
                  </a:extLst>
                </a:gridCol>
              </a:tblGrid>
              <a:tr h="854019">
                <a:tc>
                  <a:txBody>
                    <a:bodyPr/>
                    <a:lstStyle/>
                    <a:p>
                      <a:pPr algn="ctr"/>
                      <a:r>
                        <a:rPr lang="en-US" sz="2400" b="1" kern="1200" dirty="0">
                          <a:solidFill>
                            <a:schemeClr val="lt1"/>
                          </a:solidFill>
                          <a:effectLst/>
                          <a:latin typeface="+mn-lt"/>
                          <a:ea typeface="+mn-ea"/>
                          <a:cs typeface="+mn-cs"/>
                        </a:rPr>
                        <a:t>We have amended our negotiated agreement with FWEA based on OSPI guidance for evaluation processes during the 2020 – 21 school year</a:t>
                      </a:r>
                      <a:endParaRPr lang="en-US" sz="2400" dirty="0"/>
                    </a:p>
                  </a:txBody>
                  <a:tcPr>
                    <a:solidFill>
                      <a:srgbClr val="0070C0"/>
                    </a:solidFill>
                  </a:tcPr>
                </a:tc>
                <a:extLst>
                  <a:ext uri="{0D108BD9-81ED-4DB2-BD59-A6C34878D82A}">
                    <a16:rowId xmlns:a16="http://schemas.microsoft.com/office/drawing/2014/main" xmlns="" val="1012412034"/>
                  </a:ext>
                </a:extLst>
              </a:tr>
            </a:tbl>
          </a:graphicData>
        </a:graphic>
      </p:graphicFrame>
      <p:graphicFrame>
        <p:nvGraphicFramePr>
          <p:cNvPr id="16" name="Table 15">
            <a:extLst>
              <a:ext uri="{FF2B5EF4-FFF2-40B4-BE49-F238E27FC236}">
                <a16:creationId xmlns:a16="http://schemas.microsoft.com/office/drawing/2014/main" xmlns="" id="{F7445042-F6B7-4E68-9EB0-087761C1AF03}"/>
              </a:ext>
            </a:extLst>
          </p:cNvPr>
          <p:cNvGraphicFramePr>
            <a:graphicFrameLocks noGrp="1"/>
          </p:cNvGraphicFramePr>
          <p:nvPr>
            <p:extLst>
              <p:ext uri="{D42A27DB-BD31-4B8C-83A1-F6EECF244321}">
                <p14:modId xmlns:p14="http://schemas.microsoft.com/office/powerpoint/2010/main" val="3050797984"/>
              </p:ext>
            </p:extLst>
          </p:nvPr>
        </p:nvGraphicFramePr>
        <p:xfrm>
          <a:off x="222311" y="4448256"/>
          <a:ext cx="3490949" cy="723206"/>
        </p:xfrm>
        <a:graphic>
          <a:graphicData uri="http://schemas.openxmlformats.org/drawingml/2006/table">
            <a:tbl>
              <a:tblPr firstRow="1" bandRow="1">
                <a:tableStyleId>{5C22544A-7EE6-4342-B048-85BDC9FD1C3A}</a:tableStyleId>
              </a:tblPr>
              <a:tblGrid>
                <a:gridCol w="3490949">
                  <a:extLst>
                    <a:ext uri="{9D8B030D-6E8A-4147-A177-3AD203B41FA5}">
                      <a16:colId xmlns:a16="http://schemas.microsoft.com/office/drawing/2014/main" xmlns="" val="2336864754"/>
                    </a:ext>
                  </a:extLst>
                </a:gridCol>
              </a:tblGrid>
              <a:tr h="723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Provisional </a:t>
                      </a:r>
                      <a:r>
                        <a:rPr lang="en-US" sz="1400" b="0" kern="1200" dirty="0">
                          <a:solidFill>
                            <a:schemeClr val="tx1"/>
                          </a:solidFill>
                          <a:effectLst/>
                          <a:latin typeface="+mn-lt"/>
                          <a:ea typeface="+mn-ea"/>
                          <a:cs typeface="+mn-cs"/>
                        </a:rPr>
                        <a:t>staff </a:t>
                      </a:r>
                      <a:r>
                        <a:rPr lang="en-US" sz="1400" b="1" kern="1200" dirty="0">
                          <a:solidFill>
                            <a:schemeClr val="tx1"/>
                          </a:solidFill>
                          <a:effectLst/>
                          <a:latin typeface="+mn-lt"/>
                          <a:ea typeface="+mn-ea"/>
                          <a:cs typeface="+mn-cs"/>
                        </a:rPr>
                        <a:t>(P1) </a:t>
                      </a:r>
                      <a:r>
                        <a:rPr lang="en-US" sz="1400" b="0" kern="1200" dirty="0">
                          <a:solidFill>
                            <a:schemeClr val="tx1"/>
                          </a:solidFill>
                          <a:effectLst/>
                          <a:latin typeface="+mn-lt"/>
                          <a:ea typeface="+mn-ea"/>
                          <a:cs typeface="+mn-cs"/>
                        </a:rPr>
                        <a:t>who are in their first year of teaching </a:t>
                      </a:r>
                    </a:p>
                  </a:txBody>
                  <a:tcPr>
                    <a:solidFill>
                      <a:schemeClr val="accent1">
                        <a:lumMod val="20000"/>
                        <a:lumOff val="80000"/>
                      </a:schemeClr>
                    </a:solidFill>
                  </a:tcPr>
                </a:tc>
                <a:extLst>
                  <a:ext uri="{0D108BD9-81ED-4DB2-BD59-A6C34878D82A}">
                    <a16:rowId xmlns:a16="http://schemas.microsoft.com/office/drawing/2014/main" xmlns="" val="3640324282"/>
                  </a:ext>
                </a:extLst>
              </a:tr>
            </a:tbl>
          </a:graphicData>
        </a:graphic>
      </p:graphicFrame>
      <p:graphicFrame>
        <p:nvGraphicFramePr>
          <p:cNvPr id="5" name="Table 4">
            <a:extLst>
              <a:ext uri="{FF2B5EF4-FFF2-40B4-BE49-F238E27FC236}">
                <a16:creationId xmlns:a16="http://schemas.microsoft.com/office/drawing/2014/main" xmlns="" id="{C98C9CEE-B45A-E64F-9068-15CA3B504065}"/>
              </a:ext>
            </a:extLst>
          </p:cNvPr>
          <p:cNvGraphicFramePr>
            <a:graphicFrameLocks noGrp="1"/>
          </p:cNvGraphicFramePr>
          <p:nvPr>
            <p:extLst>
              <p:ext uri="{D42A27DB-BD31-4B8C-83A1-F6EECF244321}">
                <p14:modId xmlns:p14="http://schemas.microsoft.com/office/powerpoint/2010/main" val="4143726722"/>
              </p:ext>
            </p:extLst>
          </p:nvPr>
        </p:nvGraphicFramePr>
        <p:xfrm>
          <a:off x="5879870" y="1095252"/>
          <a:ext cx="6168681" cy="1463040"/>
        </p:xfrm>
        <a:graphic>
          <a:graphicData uri="http://schemas.openxmlformats.org/drawingml/2006/table">
            <a:tbl>
              <a:tblPr firstRow="1" bandRow="1">
                <a:tableStyleId>{5C22544A-7EE6-4342-B048-85BDC9FD1C3A}</a:tableStyleId>
              </a:tblPr>
              <a:tblGrid>
                <a:gridCol w="6168681">
                  <a:extLst>
                    <a:ext uri="{9D8B030D-6E8A-4147-A177-3AD203B41FA5}">
                      <a16:colId xmlns:a16="http://schemas.microsoft.com/office/drawing/2014/main" xmlns="" val="3958938810"/>
                    </a:ext>
                  </a:extLst>
                </a:gridCol>
              </a:tblGrid>
              <a:tr h="3483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NEXT STEPS:</a:t>
                      </a:r>
                    </a:p>
                  </a:txBody>
                  <a:tcPr>
                    <a:solidFill>
                      <a:srgbClr val="0070C0"/>
                    </a:solidFill>
                  </a:tcPr>
                </a:tc>
                <a:extLst>
                  <a:ext uri="{0D108BD9-81ED-4DB2-BD59-A6C34878D82A}">
                    <a16:rowId xmlns:a16="http://schemas.microsoft.com/office/drawing/2014/main" xmlns="" val="3059580150"/>
                  </a:ext>
                </a:extLst>
              </a:tr>
              <a:tr h="957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Follow the </a:t>
                      </a:r>
                      <a:r>
                        <a:rPr lang="en-US" sz="1400" b="1" kern="1200" dirty="0">
                          <a:solidFill>
                            <a:schemeClr val="dk1"/>
                          </a:solidFill>
                          <a:effectLst/>
                          <a:latin typeface="+mn-lt"/>
                          <a:ea typeface="+mn-ea"/>
                          <a:cs typeface="+mn-cs"/>
                        </a:rPr>
                        <a:t>regular Focused evaluation process</a:t>
                      </a:r>
                    </a:p>
                    <a:p>
                      <a:endParaRPr lang="en-US" sz="400" b="1" kern="1200" dirty="0">
                        <a:solidFill>
                          <a:schemeClr val="dk1"/>
                        </a:solidFill>
                        <a:effectLst/>
                        <a:latin typeface="+mn-lt"/>
                        <a:ea typeface="+mn-ea"/>
                        <a:cs typeface="+mn-cs"/>
                      </a:endParaRPr>
                    </a:p>
                    <a:p>
                      <a:r>
                        <a:rPr lang="en-US" sz="1200" b="1" kern="1200" dirty="0">
                          <a:solidFill>
                            <a:schemeClr val="dk1"/>
                          </a:solidFill>
                          <a:effectLst/>
                          <a:latin typeface="+mn-lt"/>
                          <a:ea typeface="+mn-ea"/>
                          <a:cs typeface="+mn-cs"/>
                        </a:rPr>
                        <a:t>Student growth goals (SGG):</a:t>
                      </a:r>
                    </a:p>
                    <a:p>
                      <a:pPr marL="174625" indent="-119063">
                        <a:buFont typeface="Arial" panose="020B0604020202020204" pitchFamily="34" charset="0"/>
                        <a:buChar char="•"/>
                      </a:pPr>
                      <a:r>
                        <a:rPr lang="en-US" sz="1200" b="0" kern="1200" dirty="0">
                          <a:solidFill>
                            <a:schemeClr val="dk1"/>
                          </a:solidFill>
                          <a:effectLst/>
                          <a:latin typeface="+mn-lt"/>
                          <a:ea typeface="+mn-ea"/>
                          <a:cs typeface="+mn-cs"/>
                        </a:rPr>
                        <a:t>If Criterion of focus is 1, 2, 4, 5, 7 or 8, you’re encouraged to select 8 as your SGG to support your PLC work this year.</a:t>
                      </a:r>
                    </a:p>
                    <a:p>
                      <a:pPr marL="174625" indent="-119063">
                        <a:buFont typeface="Arial" panose="020B0604020202020204" pitchFamily="34" charset="0"/>
                        <a:buChar char="•"/>
                      </a:pPr>
                      <a:r>
                        <a:rPr lang="en-US" sz="1200" b="0" kern="1200" dirty="0">
                          <a:solidFill>
                            <a:schemeClr val="dk1"/>
                          </a:solidFill>
                          <a:effectLst/>
                          <a:latin typeface="+mn-lt"/>
                          <a:ea typeface="+mn-ea"/>
                          <a:cs typeface="+mn-cs"/>
                        </a:rPr>
                        <a:t>If Criterion of focus is 3 or 6, choose SGG 3 or 6</a:t>
                      </a:r>
                      <a:endParaRPr lang="en-US" sz="1200" b="1"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xmlns="" val="1631439663"/>
                  </a:ext>
                </a:extLst>
              </a:tr>
            </a:tbl>
          </a:graphicData>
        </a:graphic>
      </p:graphicFrame>
    </p:spTree>
    <p:extLst>
      <p:ext uri="{BB962C8B-B14F-4D97-AF65-F5344CB8AC3E}">
        <p14:creationId xmlns:p14="http://schemas.microsoft.com/office/powerpoint/2010/main" val="217680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xmlns="" id="{D2E961F1-4A28-4A5F-BBD4-6E400E5E6C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7F57BEA8-497D-4AA8-8A18-BDCD696B25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490B3D-6271-BC4D-A732-F1C53130B70D}"/>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kern="1200">
                <a:solidFill>
                  <a:schemeClr val="bg1"/>
                </a:solidFill>
                <a:latin typeface="+mj-lt"/>
                <a:ea typeface="+mj-ea"/>
                <a:cs typeface="+mj-cs"/>
              </a:rPr>
              <a:t>NEXT UP:</a:t>
            </a:r>
            <a:endParaRPr lang="en-US" sz="5400" i="1" kern="1200">
              <a:solidFill>
                <a:schemeClr val="bg1"/>
              </a:solidFill>
              <a:latin typeface="+mj-lt"/>
              <a:ea typeface="+mj-ea"/>
              <a:cs typeface="+mj-cs"/>
            </a:endParaRPr>
          </a:p>
        </p:txBody>
      </p:sp>
      <p:cxnSp>
        <p:nvCxnSpPr>
          <p:cNvPr id="22" name="Straight Connector 21">
            <a:extLst>
              <a:ext uri="{FF2B5EF4-FFF2-40B4-BE49-F238E27FC236}">
                <a16:creationId xmlns:a16="http://schemas.microsoft.com/office/drawing/2014/main" xmlns="" id="{A82415D3-DDE5-4D63-8CB3-23A5EC581B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D7193FB-6AE6-4B3B-8F89-56B55DD63B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xmlns="" id="{D082CDC3-4610-3649-9B88-6BFC9D06D481}"/>
              </a:ext>
            </a:extLst>
          </p:cNvPr>
          <p:cNvGraphicFramePr>
            <a:graphicFrameLocks noGrp="1"/>
          </p:cNvGraphicFramePr>
          <p:nvPr>
            <p:extLst>
              <p:ext uri="{D42A27DB-BD31-4B8C-83A1-F6EECF244321}">
                <p14:modId xmlns:p14="http://schemas.microsoft.com/office/powerpoint/2010/main" val="336284071"/>
              </p:ext>
            </p:extLst>
          </p:nvPr>
        </p:nvGraphicFramePr>
        <p:xfrm>
          <a:off x="196514" y="2556155"/>
          <a:ext cx="11795795" cy="3310583"/>
        </p:xfrm>
        <a:graphic>
          <a:graphicData uri="http://schemas.openxmlformats.org/drawingml/2006/table">
            <a:tbl>
              <a:tblPr firstRow="1" bandRow="1">
                <a:tableStyleId>{74C1A8A3-306A-4EB7-A6B1-4F7E0EB9C5D6}</a:tableStyleId>
              </a:tblPr>
              <a:tblGrid>
                <a:gridCol w="11795795">
                  <a:extLst>
                    <a:ext uri="{9D8B030D-6E8A-4147-A177-3AD203B41FA5}">
                      <a16:colId xmlns:a16="http://schemas.microsoft.com/office/drawing/2014/main" xmlns="" val="1857608675"/>
                    </a:ext>
                  </a:extLst>
                </a:gridCol>
              </a:tblGrid>
              <a:tr h="115630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300">
                          <a:latin typeface="Verdana" panose="020B0604030504040204" pitchFamily="34" charset="0"/>
                          <a:ea typeface="Verdana" panose="020B0604030504040204" pitchFamily="34" charset="0"/>
                          <a:cs typeface="Verdana" panose="020B0604030504040204" pitchFamily="34" charset="0"/>
                        </a:rPr>
                        <a:t>Learning Target</a:t>
                      </a:r>
                    </a:p>
                    <a:p>
                      <a:pPr marL="0" marR="0" lvl="0" indent="0" defTabSz="914400" eaLnBrk="1" fontAlgn="auto" latinLnBrk="0" hangingPunct="1">
                        <a:lnSpc>
                          <a:spcPct val="100000"/>
                        </a:lnSpc>
                        <a:spcBef>
                          <a:spcPts val="0"/>
                        </a:spcBef>
                        <a:spcAft>
                          <a:spcPts val="0"/>
                        </a:spcAft>
                        <a:buClrTx/>
                        <a:buSzTx/>
                        <a:buFontTx/>
                        <a:buNone/>
                        <a:tabLst/>
                        <a:defRPr/>
                      </a:pPr>
                      <a:endParaRPr lang="en-US" sz="1700">
                        <a:latin typeface="Verdana" panose="020B0604030504040204" pitchFamily="34" charset="0"/>
                        <a:ea typeface="Verdana" panose="020B0604030504040204" pitchFamily="34" charset="0"/>
                        <a:cs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300" b="0">
                          <a:latin typeface="Verdana" panose="020B0604030504040204" pitchFamily="34" charset="0"/>
                          <a:ea typeface="Verdana" panose="020B0604030504040204" pitchFamily="34" charset="0"/>
                          <a:cs typeface="Verdana" panose="020B0604030504040204" pitchFamily="34" charset="0"/>
                        </a:rPr>
                        <a:t>You will …</a:t>
                      </a:r>
                    </a:p>
                  </a:txBody>
                  <a:tcPr marL="94298" marR="94298" marT="47149" marB="47149"/>
                </a:tc>
                <a:extLst>
                  <a:ext uri="{0D108BD9-81ED-4DB2-BD59-A6C34878D82A}">
                    <a16:rowId xmlns:a16="http://schemas.microsoft.com/office/drawing/2014/main" xmlns="" val="2662639496"/>
                  </a:ext>
                </a:extLst>
              </a:tr>
              <a:tr h="1951365">
                <a:tc>
                  <a:txBody>
                    <a:bodyPr/>
                    <a:lstStyle/>
                    <a:p>
                      <a:pPr lvl="0"/>
                      <a:r>
                        <a:rPr lang="en-US" sz="3800" dirty="0">
                          <a:latin typeface="Verdana" panose="020B0604030504040204" pitchFamily="34" charset="0"/>
                          <a:ea typeface="Verdana" panose="020B0604030504040204" pitchFamily="34" charset="0"/>
                          <a:cs typeface="Verdana" panose="020B0604030504040204" pitchFamily="34" charset="0"/>
                        </a:rPr>
                        <a:t>learn how to use the CEL 5D™ instructional framework and 5D+ Rubric to support your practices.</a:t>
                      </a:r>
                    </a:p>
                  </a:txBody>
                  <a:tcPr marL="94298" marR="94298" marT="47149" marB="47149"/>
                </a:tc>
                <a:extLst>
                  <a:ext uri="{0D108BD9-81ED-4DB2-BD59-A6C34878D82A}">
                    <a16:rowId xmlns:a16="http://schemas.microsoft.com/office/drawing/2014/main" xmlns="" val="270990021"/>
                  </a:ext>
                </a:extLst>
              </a:tr>
            </a:tbl>
          </a:graphicData>
        </a:graphic>
      </p:graphicFrame>
    </p:spTree>
    <p:extLst>
      <p:ext uri="{BB962C8B-B14F-4D97-AF65-F5344CB8AC3E}">
        <p14:creationId xmlns:p14="http://schemas.microsoft.com/office/powerpoint/2010/main" val="8516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85216"/>
            <a:ext cx="10515600" cy="1325563"/>
          </a:xfrm>
        </p:spPr>
        <p:txBody>
          <a:bodyPr>
            <a:normAutofit/>
          </a:bodyPr>
          <a:lstStyle/>
          <a:p>
            <a:r>
              <a:rPr lang="en-US" sz="2800">
                <a:solidFill>
                  <a:schemeClr val="bg1"/>
                </a:solidFill>
              </a:rPr>
              <a:t>The 5D Instructional Framework as the Foundation and Support for: </a:t>
            </a:r>
            <a:br>
              <a:rPr lang="en-US" sz="2800">
                <a:solidFill>
                  <a:schemeClr val="bg1"/>
                </a:solidFill>
              </a:rPr>
            </a:br>
            <a:endParaRPr lang="en-US" sz="2800">
              <a:solidFill>
                <a:schemeClr val="bg1"/>
              </a:solidFill>
            </a:endParaRPr>
          </a:p>
        </p:txBody>
      </p:sp>
      <p:pic>
        <p:nvPicPr>
          <p:cNvPr id="5" name="Picture 4"/>
          <p:cNvPicPr>
            <a:picLocks noChangeAspect="1"/>
          </p:cNvPicPr>
          <p:nvPr/>
        </p:nvPicPr>
        <p:blipFill rotWithShape="1">
          <a:blip r:embed="rId3"/>
          <a:srcRect t="4307" r="3" b="11246"/>
          <a:stretch/>
        </p:blipFill>
        <p:spPr>
          <a:xfrm>
            <a:off x="596812" y="2516777"/>
            <a:ext cx="6236208" cy="3660185"/>
          </a:xfrm>
          <a:prstGeom prst="rect">
            <a:avLst/>
          </a:prstGeom>
          <a:ln>
            <a:solidFill>
              <a:schemeClr val="accent1"/>
            </a:solidFill>
          </a:ln>
        </p:spPr>
      </p:pic>
      <p:sp>
        <p:nvSpPr>
          <p:cNvPr id="3" name="Content Placeholder 2"/>
          <p:cNvSpPr>
            <a:spLocks noGrp="1"/>
          </p:cNvSpPr>
          <p:nvPr>
            <p:ph idx="1"/>
          </p:nvPr>
        </p:nvSpPr>
        <p:spPr>
          <a:xfrm>
            <a:off x="7088863" y="2516777"/>
            <a:ext cx="4506325" cy="3660185"/>
          </a:xfrm>
        </p:spPr>
        <p:txBody>
          <a:bodyPr anchor="ctr">
            <a:normAutofit/>
          </a:bodyPr>
          <a:lstStyle/>
          <a:p>
            <a:pPr marL="469900" indent="-352425"/>
            <a:r>
              <a:rPr lang="en-US" sz="2400" dirty="0"/>
              <a:t>Observation and analysis of teaching and learning.</a:t>
            </a:r>
          </a:p>
          <a:p>
            <a:pPr marL="469900" indent="-352425"/>
            <a:r>
              <a:rPr lang="en-US" sz="2400" dirty="0"/>
              <a:t>Evidence-based conversations.</a:t>
            </a:r>
          </a:p>
          <a:p>
            <a:pPr marL="469900" indent="-352425"/>
            <a:r>
              <a:rPr lang="en-US" sz="2400" dirty="0"/>
              <a:t>Collaborative, inquiry stance.</a:t>
            </a:r>
          </a:p>
          <a:p>
            <a:pPr marL="469900" indent="-352425"/>
            <a:r>
              <a:rPr lang="en-US" sz="2400" dirty="0"/>
              <a:t>A reference during lesson planning and staff meetings about instructional practices.</a:t>
            </a:r>
          </a:p>
          <a:p>
            <a:pPr marL="45720" indent="0">
              <a:buNone/>
            </a:pPr>
            <a:endParaRPr lang="en-US" sz="2200" dirty="0"/>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47ABDA2C-FE79-A54C-A859-268425909785}" type="slidenum">
              <a:rPr lang="en-US" smtClean="0"/>
              <a:pPr>
                <a:spcAft>
                  <a:spcPts val="600"/>
                </a:spcAft>
              </a:pPr>
              <a:t>9</a:t>
            </a:fld>
            <a:endParaRPr lang="en-US"/>
          </a:p>
        </p:txBody>
      </p:sp>
    </p:spTree>
    <p:extLst>
      <p:ext uri="{BB962C8B-B14F-4D97-AF65-F5344CB8AC3E}">
        <p14:creationId xmlns:p14="http://schemas.microsoft.com/office/powerpoint/2010/main" val="2838755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Custom Design">
  <a:themeElements>
    <a:clrScheme name="FWPS">
      <a:dk1>
        <a:srgbClr val="000000"/>
      </a:dk1>
      <a:lt1>
        <a:srgbClr val="FFFFFF"/>
      </a:lt1>
      <a:dk2>
        <a:srgbClr val="4B4F54"/>
      </a:dk2>
      <a:lt2>
        <a:srgbClr val="A0A1A2"/>
      </a:lt2>
      <a:accent1>
        <a:srgbClr val="1824AA"/>
      </a:accent1>
      <a:accent2>
        <a:srgbClr val="F6B220"/>
      </a:accent2>
      <a:accent3>
        <a:srgbClr val="61269E"/>
      </a:accent3>
      <a:accent4>
        <a:srgbClr val="0096A9"/>
      </a:accent4>
      <a:accent5>
        <a:srgbClr val="7DAB0A"/>
      </a:accent5>
      <a:accent6>
        <a:srgbClr val="FF6B00"/>
      </a:accent6>
      <a:hlink>
        <a:srgbClr val="1824AA"/>
      </a:hlink>
      <a:folHlink>
        <a:srgbClr val="0096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6226</Words>
  <Application>Microsoft Office PowerPoint</Application>
  <PresentationFormat>Widescreen</PresentationFormat>
  <Paragraphs>715</Paragraphs>
  <Slides>60</Slides>
  <Notes>60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72" baseType="lpstr">
      <vt:lpstr>Arial</vt:lpstr>
      <vt:lpstr>Calibri</vt:lpstr>
      <vt:lpstr>Calibri Light</vt:lpstr>
      <vt:lpstr>Comic Sans MS</vt:lpstr>
      <vt:lpstr>Courier New</vt:lpstr>
      <vt:lpstr>Tahoma</vt:lpstr>
      <vt:lpstr>Verdana</vt:lpstr>
      <vt:lpstr>Wingdings</vt:lpstr>
      <vt:lpstr>Office Theme</vt:lpstr>
      <vt:lpstr>19_Custom Design</vt:lpstr>
      <vt:lpstr>1_Office Theme</vt:lpstr>
      <vt:lpstr>Acrobat Document</vt:lpstr>
      <vt:lpstr>CEL 5D Instructional Framework &amp; Evaluation Process</vt:lpstr>
      <vt:lpstr>PowerPoint Presentation</vt:lpstr>
      <vt:lpstr>PowerPoint Presentation</vt:lpstr>
      <vt:lpstr>In support of teacher growth…</vt:lpstr>
      <vt:lpstr>PowerPoint Presentation</vt:lpstr>
      <vt:lpstr>PowerPoint Presentation</vt:lpstr>
      <vt:lpstr>PowerPoint Presentation</vt:lpstr>
      <vt:lpstr>NEXT UP:</vt:lpstr>
      <vt:lpstr>The 5D Instructional Framework as the Foundation and Support for:  </vt:lpstr>
      <vt:lpstr>The 5D+ Teacher Evaluation Rubric is guided by a Theory of Action</vt:lpstr>
      <vt:lpstr>The 5D+ Teacher Evaluation Rubric </vt:lpstr>
      <vt:lpstr>5D+ Rubric for Instructional Growth and Teacher Evaluation: Format</vt:lpstr>
      <vt:lpstr>5D+ Rubric for Instructional Growth and Teacher Evaluation: Format</vt:lpstr>
      <vt:lpstr>5D+ Rubric for Instructional Growth and Teacher Evaluation: Format</vt:lpstr>
      <vt:lpstr>5D+ Rubric for Instructional Growth and Teacher Evaluation: Format</vt:lpstr>
      <vt:lpstr>5D+ Rubric for Instructional Growth and Teacher Evaluation: Format</vt:lpstr>
      <vt:lpstr>NEXT UP:</vt:lpstr>
      <vt:lpstr>5D+ Inquiry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additional observations? </vt:lpstr>
      <vt:lpstr>Comprehensive vs. Focus</vt:lpstr>
      <vt:lpstr>PowerPoint Presentation</vt:lpstr>
      <vt:lpstr>NEXT UP:</vt:lpstr>
      <vt:lpstr>Self-Assessment: What should be included?</vt:lpstr>
      <vt:lpstr>It’s time to  SELF - ASSESS</vt:lpstr>
      <vt:lpstr>PowerPoint Presentation</vt:lpstr>
      <vt:lpstr>The Highest Leverage CEL Indicators</vt:lpstr>
      <vt:lpstr>PowerPoint Presentation</vt:lpstr>
      <vt:lpstr>PowerPoint Presentation</vt:lpstr>
      <vt:lpstr>NEXT UP:</vt:lpstr>
      <vt:lpstr>Establishing Student Growth Goals</vt:lpstr>
      <vt:lpstr>Establishing Student Growth Goals</vt:lpstr>
      <vt:lpstr>PowerPoint Presentation</vt:lpstr>
      <vt:lpstr>PowerPoint Presentation</vt:lpstr>
      <vt:lpstr>PowerPoint Presentation</vt:lpstr>
      <vt:lpstr>PowerPoint Presentation</vt:lpstr>
      <vt:lpstr>NEXT UP:</vt:lpstr>
      <vt:lpstr>Collecting Evidence of Practice in a Remote Setting </vt:lpstr>
      <vt:lpstr>5D+ Inquiry Cycle – Step 3</vt:lpstr>
      <vt:lpstr>How will my Evaluator Collect Evidence? </vt:lpstr>
      <vt:lpstr>What will my Supervisor do to Collect Evidence? Collect Descriptive Data</vt:lpstr>
      <vt:lpstr>Why Be Descriptive?</vt:lpstr>
      <vt:lpstr>Collecting Evidence During a Classroom Observation</vt:lpstr>
      <vt:lpstr>What is considered evidence? </vt:lpstr>
      <vt:lpstr>Factual and Descriptive Scripts </vt:lpstr>
      <vt:lpstr>Online Instruction aligned to Best Practices and CEL 5D</vt:lpstr>
      <vt:lpstr>Just so you know…</vt:lpstr>
      <vt:lpstr>NEXT UP:</vt:lpstr>
      <vt:lpstr>PowerPoint Presentation</vt:lpstr>
      <vt:lpstr>Where are observations and evaluations completed?  PIVOT</vt:lpstr>
      <vt:lpstr>Accessing Pivot</vt:lpstr>
      <vt:lpstr>How to Log in to PIVOT to Review Your Observation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 5D Instructional Framework &amp; Evaluation Process</dc:title>
  <dc:creator>Alisa DeSart</dc:creator>
  <cp:lastModifiedBy>Tia Hendrix</cp:lastModifiedBy>
  <cp:revision>57</cp:revision>
  <dcterms:created xsi:type="dcterms:W3CDTF">2020-09-04T20:50:52Z</dcterms:created>
  <dcterms:modified xsi:type="dcterms:W3CDTF">2020-09-23T18:20:02Z</dcterms:modified>
</cp:coreProperties>
</file>