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6" r:id="rId2"/>
    <p:sldId id="354" r:id="rId3"/>
    <p:sldId id="348" r:id="rId4"/>
    <p:sldId id="349" r:id="rId5"/>
    <p:sldId id="350" r:id="rId6"/>
    <p:sldId id="351" r:id="rId7"/>
    <p:sldId id="352" r:id="rId8"/>
    <p:sldId id="355" r:id="rId9"/>
    <p:sldId id="353" r:id="rId10"/>
    <p:sldId id="373" r:id="rId11"/>
    <p:sldId id="374" r:id="rId12"/>
    <p:sldId id="329" r:id="rId13"/>
    <p:sldId id="335" r:id="rId14"/>
    <p:sldId id="33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0C957-8CC1-41D2-8EFE-BF581775F42E}" v="2" dt="2024-04-30T15:31:45.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435" autoAdjust="0"/>
  </p:normalViewPr>
  <p:slideViewPr>
    <p:cSldViewPr snapToGrid="0">
      <p:cViewPr varScale="1">
        <p:scale>
          <a:sx n="60" d="100"/>
          <a:sy n="60" d="100"/>
        </p:scale>
        <p:origin x="17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A441F-0539-435D-BB15-32583B87D1A7}"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71549-7504-45EE-9377-A3B59E2629E0}" type="slidenum">
              <a:rPr lang="en-US" smtClean="0"/>
              <a:t>‹#›</a:t>
            </a:fld>
            <a:endParaRPr lang="en-US"/>
          </a:p>
        </p:txBody>
      </p:sp>
    </p:spTree>
    <p:extLst>
      <p:ext uri="{BB962C8B-B14F-4D97-AF65-F5344CB8AC3E}">
        <p14:creationId xmlns:p14="http://schemas.microsoft.com/office/powerpoint/2010/main" val="267832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71549-7504-45EE-9377-A3B59E2629E0}" type="slidenum">
              <a:rPr lang="en-US" smtClean="0"/>
              <a:t>2</a:t>
            </a:fld>
            <a:endParaRPr lang="en-US"/>
          </a:p>
        </p:txBody>
      </p:sp>
    </p:spTree>
    <p:extLst>
      <p:ext uri="{BB962C8B-B14F-4D97-AF65-F5344CB8AC3E}">
        <p14:creationId xmlns:p14="http://schemas.microsoft.com/office/powerpoint/2010/main" val="28291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Isabelle </a:t>
            </a:r>
            <a:r>
              <a:rPr lang="en-US" dirty="0" err="1"/>
              <a:t>Tetu</a:t>
            </a:r>
            <a:r>
              <a:rPr lang="en-US" dirty="0"/>
              <a:t> will present this slide and share a little about her experience with the Labor Notes Conference</a:t>
            </a:r>
          </a:p>
        </p:txBody>
      </p:sp>
      <p:sp>
        <p:nvSpPr>
          <p:cNvPr id="4" name="Slide Number Placeholder 3"/>
          <p:cNvSpPr>
            <a:spLocks noGrp="1"/>
          </p:cNvSpPr>
          <p:nvPr>
            <p:ph type="sldNum" sz="quarter" idx="5"/>
          </p:nvPr>
        </p:nvSpPr>
        <p:spPr/>
        <p:txBody>
          <a:bodyPr/>
          <a:lstStyle/>
          <a:p>
            <a:fld id="{61D56CD6-BD13-424E-BD27-B20DF5B22130}" type="slidenum">
              <a:rPr lang="en-US" smtClean="0"/>
              <a:t>10</a:t>
            </a:fld>
            <a:endParaRPr lang="en-US"/>
          </a:p>
        </p:txBody>
      </p:sp>
    </p:spTree>
    <p:extLst>
      <p:ext uri="{BB962C8B-B14F-4D97-AF65-F5344CB8AC3E}">
        <p14:creationId xmlns:p14="http://schemas.microsoft.com/office/powerpoint/2010/main" val="19508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Isabelle still…</a:t>
            </a:r>
          </a:p>
          <a:p>
            <a:endParaRPr lang="en-US" dirty="0"/>
          </a:p>
        </p:txBody>
      </p:sp>
      <p:sp>
        <p:nvSpPr>
          <p:cNvPr id="4" name="Slide Number Placeholder 3"/>
          <p:cNvSpPr>
            <a:spLocks noGrp="1"/>
          </p:cNvSpPr>
          <p:nvPr>
            <p:ph type="sldNum" sz="quarter" idx="5"/>
          </p:nvPr>
        </p:nvSpPr>
        <p:spPr/>
        <p:txBody>
          <a:bodyPr/>
          <a:lstStyle/>
          <a:p>
            <a:fld id="{61D56CD6-BD13-424E-BD27-B20DF5B22130}" type="slidenum">
              <a:rPr lang="en-US" smtClean="0"/>
              <a:t>11</a:t>
            </a:fld>
            <a:endParaRPr lang="en-US"/>
          </a:p>
        </p:txBody>
      </p:sp>
    </p:spTree>
    <p:extLst>
      <p:ext uri="{BB962C8B-B14F-4D97-AF65-F5344CB8AC3E}">
        <p14:creationId xmlns:p14="http://schemas.microsoft.com/office/powerpoint/2010/main" val="424604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0917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218901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7846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404752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1EADC-334F-4C54-BF59-D072654064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425450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1EADC-334F-4C54-BF59-D0726540648A}"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47182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1EADC-334F-4C54-BF59-D0726540648A}"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389973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1EADC-334F-4C54-BF59-D0726540648A}"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6985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1EADC-334F-4C54-BF59-D0726540648A}"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59771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1EADC-334F-4C54-BF59-D0726540648A}"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53438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1EADC-334F-4C54-BF59-D0726540648A}"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286032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EADC-334F-4C54-BF59-D0726540648A}" type="datetimeFigureOut">
              <a:rPr lang="en-US" smtClean="0"/>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D6C48-AB40-4486-A406-7D484AE4055F}" type="slidenum">
              <a:rPr lang="en-US" smtClean="0"/>
              <a:t>‹#›</a:t>
            </a:fld>
            <a:endParaRPr lang="en-US"/>
          </a:p>
        </p:txBody>
      </p:sp>
    </p:spTree>
    <p:extLst>
      <p:ext uri="{BB962C8B-B14F-4D97-AF65-F5344CB8AC3E}">
        <p14:creationId xmlns:p14="http://schemas.microsoft.com/office/powerpoint/2010/main" val="31629616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C5D5F08B-357D-3B77-6B3A-D32F38410441}"/>
              </a:ext>
            </a:extLst>
          </p:cNvPr>
          <p:cNvSpPr>
            <a:spLocks noGrp="1"/>
          </p:cNvSpPr>
          <p:nvPr>
            <p:ph type="ctrTitle"/>
          </p:nvPr>
        </p:nvSpPr>
        <p:spPr>
          <a:xfrm>
            <a:off x="444137" y="1247503"/>
            <a:ext cx="5651863" cy="3507377"/>
          </a:xfrm>
        </p:spPr>
        <p:txBody>
          <a:bodyPr vert="horz" lIns="91440" tIns="45720" rIns="91440" bIns="45720" rtlCol="0" anchor="b">
            <a:normAutofit/>
          </a:bodyPr>
          <a:lstStyle/>
          <a:p>
            <a:r>
              <a:rPr lang="en-US" b="1" kern="1200" dirty="0">
                <a:latin typeface="Aptos Black" panose="020F0502020204030204" pitchFamily="34" charset="0"/>
              </a:rPr>
              <a:t>Welcome to our </a:t>
            </a:r>
            <a:r>
              <a:rPr lang="en-US" b="1" dirty="0">
                <a:latin typeface="Aptos Black" panose="020F0502020204030204" pitchFamily="34" charset="0"/>
              </a:rPr>
              <a:t>April</a:t>
            </a:r>
            <a:r>
              <a:rPr lang="en-US" b="1" kern="1200" dirty="0">
                <a:latin typeface="Aptos Black" panose="020F0502020204030204" pitchFamily="34" charset="0"/>
              </a:rPr>
              <a:t> 10 minute FWEA meeting</a:t>
            </a:r>
          </a:p>
        </p:txBody>
      </p:sp>
      <p:sp>
        <p:nvSpPr>
          <p:cNvPr id="1038" name="Freeform: Shape 103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Unions Stock Illustrations – 526 Unions Stock Illustrations, Vectors &amp;  Clipart - Dreamstime">
            <a:extLst>
              <a:ext uri="{FF2B5EF4-FFF2-40B4-BE49-F238E27FC236}">
                <a16:creationId xmlns:a16="http://schemas.microsoft.com/office/drawing/2014/main" id="{35478CD1-4316-8277-5465-50C8A10858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1243" y="1453131"/>
            <a:ext cx="4939504" cy="3568791"/>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
        <p:nvSpPr>
          <p:cNvPr id="1042" name="Freeform: Shape 104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 name="Freeform: Shape 104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032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8391F4-A621-4A42-A73D-DDA0C0BFA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115" y="1124058"/>
            <a:ext cx="5098675" cy="5113671"/>
          </a:xfrm>
          <a:prstGeom prst="rect">
            <a:avLst/>
          </a:prstGeom>
        </p:spPr>
      </p:pic>
      <p:sp>
        <p:nvSpPr>
          <p:cNvPr id="9" name="Title 8">
            <a:extLst>
              <a:ext uri="{FF2B5EF4-FFF2-40B4-BE49-F238E27FC236}">
                <a16:creationId xmlns:a16="http://schemas.microsoft.com/office/drawing/2014/main" id="{C6B822DD-50CA-4017-99A5-051A68E8AAE6}"/>
              </a:ext>
            </a:extLst>
          </p:cNvPr>
          <p:cNvSpPr>
            <a:spLocks noGrp="1"/>
          </p:cNvSpPr>
          <p:nvPr>
            <p:ph type="title"/>
          </p:nvPr>
        </p:nvSpPr>
        <p:spPr>
          <a:xfrm>
            <a:off x="567408" y="382564"/>
            <a:ext cx="8741484" cy="1325563"/>
          </a:xfrm>
        </p:spPr>
        <p:txBody>
          <a:bodyPr>
            <a:normAutofit/>
          </a:bodyPr>
          <a:lstStyle/>
          <a:p>
            <a:r>
              <a:rPr lang="en-US" b="1" dirty="0">
                <a:latin typeface="Bodoni MT" panose="02070603080606020203" pitchFamily="18" charset="0"/>
              </a:rPr>
              <a:t>Secrets of a Successful Organizer Training</a:t>
            </a:r>
          </a:p>
        </p:txBody>
      </p:sp>
      <p:sp>
        <p:nvSpPr>
          <p:cNvPr id="10" name="Content Placeholder 9">
            <a:extLst>
              <a:ext uri="{FF2B5EF4-FFF2-40B4-BE49-F238E27FC236}">
                <a16:creationId xmlns:a16="http://schemas.microsoft.com/office/drawing/2014/main" id="{65534E0B-895F-488E-B1AC-6EC15B0FF9C9}"/>
              </a:ext>
            </a:extLst>
          </p:cNvPr>
          <p:cNvSpPr>
            <a:spLocks noGrp="1"/>
          </p:cNvSpPr>
          <p:nvPr>
            <p:ph idx="1"/>
          </p:nvPr>
        </p:nvSpPr>
        <p:spPr>
          <a:xfrm>
            <a:off x="838200" y="2352781"/>
            <a:ext cx="5257800" cy="3824181"/>
          </a:xfrm>
        </p:spPr>
        <p:txBody>
          <a:bodyPr>
            <a:normAutofit/>
          </a:bodyPr>
          <a:lstStyle/>
          <a:p>
            <a:r>
              <a:rPr lang="en-US" sz="2800" dirty="0">
                <a:latin typeface="Bodoni MT" panose="02070603080606020203" pitchFamily="18" charset="0"/>
              </a:rPr>
              <a:t>Turning supporters and activists into union organizers</a:t>
            </a:r>
          </a:p>
          <a:p>
            <a:r>
              <a:rPr lang="en-US" sz="2800" dirty="0">
                <a:latin typeface="Bodoni MT" panose="02070603080606020203" pitchFamily="18" charset="0"/>
              </a:rPr>
              <a:t>Identify and beat “apathy”</a:t>
            </a:r>
          </a:p>
          <a:p>
            <a:r>
              <a:rPr lang="en-US" sz="2800" dirty="0">
                <a:latin typeface="Bodoni MT" panose="02070603080606020203" pitchFamily="18" charset="0"/>
              </a:rPr>
              <a:t>Power mapping schools</a:t>
            </a:r>
          </a:p>
          <a:p>
            <a:r>
              <a:rPr lang="en-US" sz="2800" dirty="0">
                <a:latin typeface="Bodoni MT" panose="02070603080606020203" pitchFamily="18" charset="0"/>
              </a:rPr>
              <a:t>Turn an issue into a campaign</a:t>
            </a:r>
          </a:p>
          <a:p>
            <a:r>
              <a:rPr lang="en-US" sz="2800" dirty="0">
                <a:latin typeface="Bodoni MT" panose="02070603080606020203" pitchFamily="18" charset="0"/>
              </a:rPr>
              <a:t>Strengthen our union as we bargain</a:t>
            </a:r>
          </a:p>
        </p:txBody>
      </p:sp>
    </p:spTree>
    <p:extLst>
      <p:ext uri="{BB962C8B-B14F-4D97-AF65-F5344CB8AC3E}">
        <p14:creationId xmlns:p14="http://schemas.microsoft.com/office/powerpoint/2010/main" val="60878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22CF-6EF9-E0D4-F4B2-39DD4E9B6EE7}"/>
              </a:ext>
            </a:extLst>
          </p:cNvPr>
          <p:cNvSpPr>
            <a:spLocks noGrp="1"/>
          </p:cNvSpPr>
          <p:nvPr>
            <p:ph type="title"/>
          </p:nvPr>
        </p:nvSpPr>
        <p:spPr/>
        <p:txBody>
          <a:bodyPr/>
          <a:lstStyle/>
          <a:p>
            <a:r>
              <a:rPr lang="en-US" dirty="0"/>
              <a:t>Interested in bringing this to our </a:t>
            </a:r>
            <a:r>
              <a:rPr lang="en-US"/>
              <a:t>building and Learning </a:t>
            </a:r>
            <a:r>
              <a:rPr lang="en-US" dirty="0"/>
              <a:t>More?</a:t>
            </a:r>
          </a:p>
        </p:txBody>
      </p:sp>
      <p:pic>
        <p:nvPicPr>
          <p:cNvPr id="5" name="Content Placeholder 4">
            <a:extLst>
              <a:ext uri="{FF2B5EF4-FFF2-40B4-BE49-F238E27FC236}">
                <a16:creationId xmlns:a16="http://schemas.microsoft.com/office/drawing/2014/main" id="{79306201-DBA8-CDB2-1BEB-DA8713C67868}"/>
              </a:ext>
            </a:extLst>
          </p:cNvPr>
          <p:cNvPicPr>
            <a:picLocks noGrp="1" noChangeAspect="1"/>
          </p:cNvPicPr>
          <p:nvPr>
            <p:ph idx="1"/>
          </p:nvPr>
        </p:nvPicPr>
        <p:blipFill>
          <a:blip r:embed="rId3"/>
          <a:stretch>
            <a:fillRect/>
          </a:stretch>
        </p:blipFill>
        <p:spPr>
          <a:xfrm>
            <a:off x="3383755" y="1828799"/>
            <a:ext cx="4741483" cy="4741483"/>
          </a:xfrm>
        </p:spPr>
      </p:pic>
    </p:spTree>
    <p:extLst>
      <p:ext uri="{BB962C8B-B14F-4D97-AF65-F5344CB8AC3E}">
        <p14:creationId xmlns:p14="http://schemas.microsoft.com/office/powerpoint/2010/main" val="185989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olorful skyline with text&#10;&#10;Description automatically generated">
            <a:extLst>
              <a:ext uri="{FF2B5EF4-FFF2-40B4-BE49-F238E27FC236}">
                <a16:creationId xmlns:a16="http://schemas.microsoft.com/office/drawing/2014/main" id="{BBE5F921-6E17-C4F5-9F8D-8F75AD2A1128}"/>
              </a:ext>
            </a:extLst>
          </p:cNvPr>
          <p:cNvPicPr>
            <a:picLocks noChangeAspect="1"/>
          </p:cNvPicPr>
          <p:nvPr/>
        </p:nvPicPr>
        <p:blipFill>
          <a:blip r:embed="rId2"/>
          <a:stretch>
            <a:fillRect/>
          </a:stretch>
        </p:blipFill>
        <p:spPr>
          <a:xfrm>
            <a:off x="6541053" y="1939291"/>
            <a:ext cx="4777381" cy="28067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4" name="Arc 2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446D5A-7DD2-2412-0A61-DEFCAA5091FC}"/>
              </a:ext>
            </a:extLst>
          </p:cNvPr>
          <p:cNvSpPr>
            <a:spLocks noGrp="1"/>
          </p:cNvSpPr>
          <p:nvPr>
            <p:ph type="title"/>
          </p:nvPr>
        </p:nvSpPr>
        <p:spPr>
          <a:xfrm>
            <a:off x="838201" y="479493"/>
            <a:ext cx="5257800" cy="1325563"/>
          </a:xfrm>
        </p:spPr>
        <p:txBody>
          <a:bodyPr>
            <a:normAutofit/>
          </a:bodyPr>
          <a:lstStyle/>
          <a:p>
            <a:r>
              <a:rPr lang="en-US" b="1" dirty="0">
                <a:latin typeface="Aptos Black" panose="020B0004020202020204" pitchFamily="34" charset="0"/>
              </a:rPr>
              <a:t>NEA-RA Election Results</a:t>
            </a:r>
          </a:p>
        </p:txBody>
      </p:sp>
      <p:sp>
        <p:nvSpPr>
          <p:cNvPr id="3" name="Content Placeholder 2">
            <a:extLst>
              <a:ext uri="{FF2B5EF4-FFF2-40B4-BE49-F238E27FC236}">
                <a16:creationId xmlns:a16="http://schemas.microsoft.com/office/drawing/2014/main" id="{6F28F145-2968-3E09-C112-F468C7A819D3}"/>
              </a:ext>
            </a:extLst>
          </p:cNvPr>
          <p:cNvSpPr>
            <a:spLocks noGrp="1"/>
          </p:cNvSpPr>
          <p:nvPr>
            <p:ph idx="1"/>
          </p:nvPr>
        </p:nvSpPr>
        <p:spPr>
          <a:xfrm>
            <a:off x="838201" y="1984443"/>
            <a:ext cx="5257800" cy="4192520"/>
          </a:xfrm>
        </p:spPr>
        <p:txBody>
          <a:bodyPr>
            <a:normAutofit fontScale="85000" lnSpcReduction="20000"/>
          </a:bodyPr>
          <a:lstStyle/>
          <a:p>
            <a:r>
              <a:rPr lang="en-US" sz="2600" dirty="0">
                <a:latin typeface="Aptos" panose="020B0004020202020204" pitchFamily="34" charset="0"/>
              </a:rPr>
              <a:t>Please join us in congratulating our elected delegates for the 2024 NEA-RA:</a:t>
            </a:r>
          </a:p>
          <a:p>
            <a:r>
              <a:rPr lang="en-US" sz="2600" dirty="0">
                <a:latin typeface="Aptos" panose="020B0004020202020204" pitchFamily="34" charset="0"/>
              </a:rPr>
              <a:t>James Brown</a:t>
            </a:r>
          </a:p>
          <a:p>
            <a:r>
              <a:rPr lang="en-US" sz="2600" dirty="0">
                <a:latin typeface="Aptos" panose="020B0004020202020204" pitchFamily="34" charset="0"/>
              </a:rPr>
              <a:t>Shannon McCann</a:t>
            </a:r>
          </a:p>
          <a:p>
            <a:r>
              <a:rPr lang="en-US" sz="2600" dirty="0">
                <a:latin typeface="Aptos" panose="020B0004020202020204" pitchFamily="34" charset="0"/>
              </a:rPr>
              <a:t>Jeremy Bort</a:t>
            </a:r>
          </a:p>
          <a:p>
            <a:r>
              <a:rPr lang="en-US" sz="2600" dirty="0">
                <a:latin typeface="Aptos" panose="020B0004020202020204" pitchFamily="34" charset="0"/>
              </a:rPr>
              <a:t>Steve Mayer</a:t>
            </a:r>
          </a:p>
          <a:p>
            <a:r>
              <a:rPr lang="en-US" sz="2600" dirty="0">
                <a:latin typeface="Aptos" panose="020B0004020202020204" pitchFamily="34" charset="0"/>
              </a:rPr>
              <a:t>Brad Plemons</a:t>
            </a:r>
          </a:p>
          <a:p>
            <a:r>
              <a:rPr lang="en-US" sz="2600" dirty="0">
                <a:latin typeface="Aptos" panose="020B0004020202020204" pitchFamily="34" charset="0"/>
              </a:rPr>
              <a:t>Olivia Coley-Bishop</a:t>
            </a:r>
          </a:p>
          <a:p>
            <a:r>
              <a:rPr lang="en-US" sz="2600" dirty="0">
                <a:latin typeface="Aptos" panose="020B0004020202020204" pitchFamily="34" charset="0"/>
              </a:rPr>
              <a:t>Sav Bair</a:t>
            </a:r>
          </a:p>
          <a:p>
            <a:r>
              <a:rPr lang="en-US" sz="2600" dirty="0">
                <a:latin typeface="Aptos" panose="020B0004020202020204" pitchFamily="34" charset="0"/>
              </a:rPr>
              <a:t>Isabelle </a:t>
            </a:r>
            <a:r>
              <a:rPr lang="en-US" sz="2600" dirty="0" err="1">
                <a:latin typeface="Aptos" panose="020B0004020202020204" pitchFamily="34" charset="0"/>
              </a:rPr>
              <a:t>Tetu</a:t>
            </a:r>
            <a:endParaRPr lang="en-US" sz="2600" dirty="0">
              <a:latin typeface="Aptos" panose="020B0004020202020204" pitchFamily="34" charset="0"/>
            </a:endParaRPr>
          </a:p>
          <a:p>
            <a:r>
              <a:rPr lang="en-US" sz="2600" dirty="0">
                <a:latin typeface="Aptos" panose="020B0004020202020204" pitchFamily="34" charset="0"/>
              </a:rPr>
              <a:t>Ashley Hoffman</a:t>
            </a:r>
          </a:p>
          <a:p>
            <a:r>
              <a:rPr lang="en-US" sz="2600" dirty="0">
                <a:latin typeface="Aptos" panose="020B0004020202020204" pitchFamily="34" charset="0"/>
              </a:rPr>
              <a:t>Stephanie Price</a:t>
            </a:r>
          </a:p>
          <a:p>
            <a:endParaRPr lang="en-US" sz="2600" dirty="0"/>
          </a:p>
        </p:txBody>
      </p:sp>
    </p:spTree>
    <p:extLst>
      <p:ext uri="{BB962C8B-B14F-4D97-AF65-F5344CB8AC3E}">
        <p14:creationId xmlns:p14="http://schemas.microsoft.com/office/powerpoint/2010/main" val="193465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c 3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4BB164-9537-30D4-86CD-77B13E5894D6}"/>
              </a:ext>
            </a:extLst>
          </p:cNvPr>
          <p:cNvSpPr>
            <a:spLocks noGrp="1"/>
          </p:cNvSpPr>
          <p:nvPr>
            <p:ph type="title"/>
          </p:nvPr>
        </p:nvSpPr>
        <p:spPr>
          <a:xfrm>
            <a:off x="5894962" y="479493"/>
            <a:ext cx="5458838" cy="1325563"/>
          </a:xfrm>
        </p:spPr>
        <p:txBody>
          <a:bodyPr>
            <a:normAutofit/>
          </a:bodyPr>
          <a:lstStyle/>
          <a:p>
            <a:r>
              <a:rPr lang="en-US" b="1" dirty="0">
                <a:latin typeface="Aptos Black" panose="020B0004020202020204" pitchFamily="34" charset="0"/>
              </a:rPr>
              <a:t>Executive Board Election Results</a:t>
            </a:r>
          </a:p>
        </p:txBody>
      </p:sp>
      <p:sp>
        <p:nvSpPr>
          <p:cNvPr id="36" name="Freeform: Shape 3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EBAA22B-0B81-1253-CACD-BADDC97AC50A}"/>
              </a:ext>
            </a:extLst>
          </p:cNvPr>
          <p:cNvPicPr>
            <a:picLocks noChangeAspect="1"/>
          </p:cNvPicPr>
          <p:nvPr/>
        </p:nvPicPr>
        <p:blipFill>
          <a:blip r:embed="rId2"/>
          <a:stretch>
            <a:fillRect/>
          </a:stretch>
        </p:blipFill>
        <p:spPr>
          <a:xfrm>
            <a:off x="703182" y="771692"/>
            <a:ext cx="4777381" cy="51448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466933A-3A57-7447-C2F4-BB9F1CBCE425}"/>
              </a:ext>
            </a:extLst>
          </p:cNvPr>
          <p:cNvSpPr>
            <a:spLocks noGrp="1"/>
          </p:cNvSpPr>
          <p:nvPr>
            <p:ph idx="1"/>
          </p:nvPr>
        </p:nvSpPr>
        <p:spPr>
          <a:xfrm>
            <a:off x="5894962" y="1984443"/>
            <a:ext cx="5458838" cy="4192520"/>
          </a:xfrm>
        </p:spPr>
        <p:txBody>
          <a:bodyPr>
            <a:normAutofit/>
          </a:bodyPr>
          <a:lstStyle/>
          <a:p>
            <a:r>
              <a:rPr lang="en-US" sz="2200" dirty="0">
                <a:latin typeface="Aptos" panose="020B0004020202020204" pitchFamily="34" charset="0"/>
              </a:rPr>
              <a:t>President: James Brown</a:t>
            </a:r>
          </a:p>
          <a:p>
            <a:r>
              <a:rPr lang="en-US" sz="2200" dirty="0">
                <a:latin typeface="Aptos" panose="020B0004020202020204" pitchFamily="34" charset="0"/>
              </a:rPr>
              <a:t>Vice President: Emily Wilson</a:t>
            </a:r>
          </a:p>
          <a:p>
            <a:r>
              <a:rPr lang="en-US" sz="2200" dirty="0">
                <a:latin typeface="Aptos" panose="020B0004020202020204" pitchFamily="34" charset="0"/>
              </a:rPr>
              <a:t>Secretary: Yuri Mobley</a:t>
            </a:r>
          </a:p>
          <a:p>
            <a:r>
              <a:rPr lang="en-US" sz="2200" dirty="0">
                <a:latin typeface="Aptos" panose="020B0004020202020204" pitchFamily="34" charset="0"/>
              </a:rPr>
              <a:t>Elementary Rep (2 </a:t>
            </a:r>
            <a:r>
              <a:rPr lang="en-US" sz="2200" dirty="0" err="1">
                <a:latin typeface="Aptos" panose="020B0004020202020204" pitchFamily="34" charset="0"/>
              </a:rPr>
              <a:t>yr</a:t>
            </a:r>
            <a:r>
              <a:rPr lang="en-US" sz="2200" dirty="0">
                <a:latin typeface="Aptos" panose="020B0004020202020204" pitchFamily="34" charset="0"/>
              </a:rPr>
              <a:t> term): Gina Harada</a:t>
            </a:r>
          </a:p>
          <a:p>
            <a:r>
              <a:rPr lang="en-US" sz="2200" dirty="0">
                <a:latin typeface="Aptos" panose="020B0004020202020204" pitchFamily="34" charset="0"/>
              </a:rPr>
              <a:t>Elementary Rep (1 </a:t>
            </a:r>
            <a:r>
              <a:rPr lang="en-US" sz="2200" dirty="0" err="1">
                <a:latin typeface="Aptos" panose="020B0004020202020204" pitchFamily="34" charset="0"/>
              </a:rPr>
              <a:t>yr</a:t>
            </a:r>
            <a:r>
              <a:rPr lang="en-US" sz="2200" dirty="0">
                <a:latin typeface="Aptos" panose="020B0004020202020204" pitchFamily="34" charset="0"/>
              </a:rPr>
              <a:t> term): Olivia Coley-Bishop</a:t>
            </a:r>
          </a:p>
          <a:p>
            <a:r>
              <a:rPr lang="en-US" sz="2200" dirty="0">
                <a:latin typeface="Aptos" panose="020B0004020202020204" pitchFamily="34" charset="0"/>
              </a:rPr>
              <a:t>Ethnic Minority Rep: Stephanie Price</a:t>
            </a:r>
          </a:p>
          <a:p>
            <a:r>
              <a:rPr lang="en-US" sz="2200" dirty="0">
                <a:latin typeface="Aptos" panose="020B0004020202020204" pitchFamily="34" charset="0"/>
              </a:rPr>
              <a:t>High School Rep: Erik </a:t>
            </a:r>
            <a:r>
              <a:rPr lang="en-US" sz="2200" dirty="0" err="1">
                <a:latin typeface="Aptos" panose="020B0004020202020204" pitchFamily="34" charset="0"/>
              </a:rPr>
              <a:t>Grotzke</a:t>
            </a:r>
            <a:endParaRPr lang="en-US" sz="2200" dirty="0">
              <a:latin typeface="Aptos" panose="020B0004020202020204" pitchFamily="34" charset="0"/>
            </a:endParaRPr>
          </a:p>
          <a:p>
            <a:r>
              <a:rPr lang="en-US" sz="2200" dirty="0">
                <a:latin typeface="Aptos" panose="020B0004020202020204" pitchFamily="34" charset="0"/>
              </a:rPr>
              <a:t>ESP: Sara Rowe</a:t>
            </a:r>
          </a:p>
          <a:p>
            <a:endParaRPr lang="en-US" sz="2200" dirty="0">
              <a:latin typeface="Aptos" panose="020B0004020202020204" pitchFamily="34" charset="0"/>
            </a:endParaRPr>
          </a:p>
          <a:p>
            <a:endParaRPr lang="en-US" sz="2200" dirty="0">
              <a:latin typeface="Aptos" panose="020B0004020202020204" pitchFamily="34" charset="0"/>
            </a:endParaRPr>
          </a:p>
        </p:txBody>
      </p:sp>
    </p:spTree>
    <p:extLst>
      <p:ext uri="{BB962C8B-B14F-4D97-AF65-F5344CB8AC3E}">
        <p14:creationId xmlns:p14="http://schemas.microsoft.com/office/powerpoint/2010/main" val="378605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F6D0C7B-CFE6-F781-1CEA-14F687A5D684}"/>
              </a:ext>
            </a:extLst>
          </p:cNvPr>
          <p:cNvSpPr>
            <a:spLocks noGrp="1"/>
          </p:cNvSpPr>
          <p:nvPr>
            <p:ph type="title"/>
          </p:nvPr>
        </p:nvSpPr>
        <p:spPr>
          <a:xfrm>
            <a:off x="838200" y="365125"/>
            <a:ext cx="5393361" cy="1325563"/>
          </a:xfrm>
        </p:spPr>
        <p:txBody>
          <a:bodyPr>
            <a:normAutofit/>
          </a:bodyPr>
          <a:lstStyle/>
          <a:p>
            <a:r>
              <a:rPr lang="en-US" b="1" dirty="0">
                <a:latin typeface="Aptos Black" panose="020B0004020202020204" pitchFamily="34" charset="0"/>
              </a:rPr>
              <a:t>Upcoming Events</a:t>
            </a:r>
          </a:p>
        </p:txBody>
      </p:sp>
      <p:sp>
        <p:nvSpPr>
          <p:cNvPr id="3" name="Content Placeholder 2">
            <a:extLst>
              <a:ext uri="{FF2B5EF4-FFF2-40B4-BE49-F238E27FC236}">
                <a16:creationId xmlns:a16="http://schemas.microsoft.com/office/drawing/2014/main" id="{4EC56575-72FE-3F1C-A93A-797ECB6D7BA2}"/>
              </a:ext>
            </a:extLst>
          </p:cNvPr>
          <p:cNvSpPr>
            <a:spLocks noGrp="1"/>
          </p:cNvSpPr>
          <p:nvPr>
            <p:ph idx="1"/>
          </p:nvPr>
        </p:nvSpPr>
        <p:spPr>
          <a:xfrm>
            <a:off x="838200" y="1825625"/>
            <a:ext cx="5393361" cy="4351338"/>
          </a:xfrm>
        </p:spPr>
        <p:txBody>
          <a:bodyPr>
            <a:normAutofit fontScale="92500" lnSpcReduction="10000"/>
          </a:bodyPr>
          <a:lstStyle/>
          <a:p>
            <a:r>
              <a:rPr lang="en-US" dirty="0">
                <a:latin typeface="Aptos" panose="020B0004020202020204" pitchFamily="34" charset="0"/>
              </a:rPr>
              <a:t>LGBTQIA+ Joy and Resiliency Event: May 15th</a:t>
            </a:r>
          </a:p>
          <a:p>
            <a:r>
              <a:rPr lang="en-US" dirty="0">
                <a:latin typeface="Aptos" panose="020B0004020202020204" pitchFamily="34" charset="0"/>
              </a:rPr>
              <a:t>FWEA Trivia Night: May 16th</a:t>
            </a:r>
          </a:p>
          <a:p>
            <a:r>
              <a:rPr lang="en-US" dirty="0">
                <a:latin typeface="Aptos" panose="020B0004020202020204" pitchFamily="34" charset="0"/>
              </a:rPr>
              <a:t>School Board Meetings:</a:t>
            </a:r>
          </a:p>
          <a:p>
            <a:r>
              <a:rPr lang="en-US" dirty="0">
                <a:latin typeface="Aptos" panose="020B0004020202020204" pitchFamily="34" charset="0"/>
              </a:rPr>
              <a:t>Tuesday May 14, TAF @ </a:t>
            </a:r>
            <a:r>
              <a:rPr lang="en-US" dirty="0" err="1">
                <a:latin typeface="Aptos" panose="020B0004020202020204" pitchFamily="34" charset="0"/>
              </a:rPr>
              <a:t>Saghalie</a:t>
            </a:r>
            <a:endParaRPr lang="en-US" dirty="0">
              <a:latin typeface="Aptos" panose="020B0004020202020204" pitchFamily="34" charset="0"/>
            </a:endParaRPr>
          </a:p>
          <a:p>
            <a:r>
              <a:rPr lang="en-US" dirty="0">
                <a:latin typeface="Aptos" panose="020B0004020202020204" pitchFamily="34" charset="0"/>
              </a:rPr>
              <a:t>Tuesday May 28, Star Lake Elementary</a:t>
            </a:r>
          </a:p>
          <a:p>
            <a:r>
              <a:rPr lang="en-US" dirty="0">
                <a:latin typeface="Aptos" panose="020B0004020202020204" pitchFamily="34" charset="0"/>
              </a:rPr>
              <a:t>Tuesday June 11, Panther Lake Elementary</a:t>
            </a:r>
          </a:p>
          <a:p>
            <a:r>
              <a:rPr lang="en-US" dirty="0">
                <a:latin typeface="Aptos" panose="020B0004020202020204" pitchFamily="34" charset="0"/>
              </a:rPr>
              <a:t>Pre-Retirement Seminar: May 10-11th</a:t>
            </a:r>
          </a:p>
          <a:p>
            <a:endParaRPr lang="en-US" dirty="0"/>
          </a:p>
        </p:txBody>
      </p:sp>
      <p:pic>
        <p:nvPicPr>
          <p:cNvPr id="4" name="Picture 3">
            <a:extLst>
              <a:ext uri="{FF2B5EF4-FFF2-40B4-BE49-F238E27FC236}">
                <a16:creationId xmlns:a16="http://schemas.microsoft.com/office/drawing/2014/main" id="{5B2C0FC7-0DCA-5C3E-DEDB-4A851F05561D}"/>
              </a:ext>
            </a:extLst>
          </p:cNvPr>
          <p:cNvPicPr>
            <a:picLocks noChangeAspect="1"/>
          </p:cNvPicPr>
          <p:nvPr/>
        </p:nvPicPr>
        <p:blipFill rotWithShape="1">
          <a:blip r:embed="rId2"/>
          <a:srcRect l="14861" r="1013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A5851-6708-9BAA-DED7-56E306EB7C2F}"/>
              </a:ext>
            </a:extLst>
          </p:cNvPr>
          <p:cNvSpPr>
            <a:spLocks noGrp="1"/>
          </p:cNvSpPr>
          <p:nvPr>
            <p:ph type="title"/>
          </p:nvPr>
        </p:nvSpPr>
        <p:spPr>
          <a:xfrm>
            <a:off x="589560" y="856180"/>
            <a:ext cx="4560584" cy="1128068"/>
          </a:xfrm>
        </p:spPr>
        <p:txBody>
          <a:bodyPr anchor="ctr">
            <a:normAutofit/>
          </a:bodyPr>
          <a:lstStyle/>
          <a:p>
            <a:r>
              <a:rPr lang="en-US" sz="4000" dirty="0">
                <a:latin typeface="Aptos Black" panose="020B0004020202020204" pitchFamily="34" charset="0"/>
              </a:rPr>
              <a:t>BAT Team Update: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B44C37-E15D-D57C-D0E1-61A29D88D452}"/>
              </a:ext>
            </a:extLst>
          </p:cNvPr>
          <p:cNvSpPr>
            <a:spLocks noGrp="1"/>
          </p:cNvSpPr>
          <p:nvPr>
            <p:ph idx="1"/>
          </p:nvPr>
        </p:nvSpPr>
        <p:spPr>
          <a:xfrm>
            <a:off x="590719" y="2330505"/>
            <a:ext cx="4559425" cy="3979585"/>
          </a:xfrm>
        </p:spPr>
        <p:txBody>
          <a:bodyPr anchor="ctr">
            <a:normAutofit/>
          </a:bodyPr>
          <a:lstStyle/>
          <a:p>
            <a:r>
              <a:rPr lang="en-US" sz="2400" dirty="0">
                <a:latin typeface="Aptos" panose="020B0004020202020204" pitchFamily="34" charset="0"/>
              </a:rPr>
              <a:t>Our BAT Team needs to verify the </a:t>
            </a:r>
            <a:r>
              <a:rPr lang="en-US" sz="2400" b="1" dirty="0">
                <a:latin typeface="Aptos" panose="020B0004020202020204" pitchFamily="34" charset="0"/>
              </a:rPr>
              <a:t>CONTACT INFORMATION</a:t>
            </a:r>
            <a:r>
              <a:rPr lang="en-US" sz="2400" dirty="0">
                <a:latin typeface="Aptos" panose="020B0004020202020204" pitchFamily="34" charset="0"/>
              </a:rPr>
              <a:t> of </a:t>
            </a:r>
            <a:r>
              <a:rPr lang="en-US" sz="2400" b="1" dirty="0">
                <a:latin typeface="Aptos" panose="020B0004020202020204" pitchFamily="34" charset="0"/>
              </a:rPr>
              <a:t>ALL MEMBERS</a:t>
            </a:r>
          </a:p>
          <a:p>
            <a:r>
              <a:rPr lang="en-US" sz="2400" b="1" dirty="0">
                <a:latin typeface="Aptos" panose="020B0004020202020204" pitchFamily="34" charset="0"/>
              </a:rPr>
              <a:t>IMPORTANT</a:t>
            </a:r>
            <a:r>
              <a:rPr lang="en-US" sz="2400" dirty="0">
                <a:latin typeface="Aptos" panose="020B0004020202020204" pitchFamily="34" charset="0"/>
              </a:rPr>
              <a:t> Bargaining information and updates will continue to be shared through our BAT Phone tree!</a:t>
            </a:r>
          </a:p>
          <a:p>
            <a:r>
              <a:rPr lang="en-US" sz="2400" b="1" dirty="0">
                <a:latin typeface="Aptos" panose="020B0004020202020204" pitchFamily="34" charset="0"/>
              </a:rPr>
              <a:t>Please</a:t>
            </a:r>
            <a:r>
              <a:rPr lang="en-US" sz="2400" dirty="0">
                <a:latin typeface="Aptos" panose="020B0004020202020204" pitchFamily="34" charset="0"/>
              </a:rPr>
              <a:t> see your Building BAT Team Leads/Helpers to make sure your contact information is correct!</a:t>
            </a:r>
            <a:endParaRPr lang="en-US" sz="2400" b="1" dirty="0">
              <a:latin typeface="Aptos" panose="020B0004020202020204" pitchFamily="34" charset="0"/>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5989CD-0E91-7FB7-216B-747E9F359B43}"/>
              </a:ext>
            </a:extLst>
          </p:cNvPr>
          <p:cNvPicPr>
            <a:picLocks noChangeAspect="1"/>
          </p:cNvPicPr>
          <p:nvPr/>
        </p:nvPicPr>
        <p:blipFill rotWithShape="1">
          <a:blip r:embed="rId3"/>
          <a:srcRect t="6212" r="-1" b="-1"/>
          <a:stretch/>
        </p:blipFill>
        <p:spPr>
          <a:xfrm>
            <a:off x="5977788" y="799352"/>
            <a:ext cx="5425410" cy="5259296"/>
          </a:xfrm>
          <a:prstGeom prst="rect">
            <a:avLst/>
          </a:prstGeom>
        </p:spPr>
      </p:pic>
    </p:spTree>
    <p:extLst>
      <p:ext uri="{BB962C8B-B14F-4D97-AF65-F5344CB8AC3E}">
        <p14:creationId xmlns:p14="http://schemas.microsoft.com/office/powerpoint/2010/main" val="221040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8F935-70F6-77CA-E807-B519F4E70FCA}"/>
              </a:ext>
            </a:extLst>
          </p:cNvPr>
          <p:cNvSpPr>
            <a:spLocks noGrp="1"/>
          </p:cNvSpPr>
          <p:nvPr>
            <p:ph type="title"/>
          </p:nvPr>
        </p:nvSpPr>
        <p:spPr>
          <a:xfrm>
            <a:off x="589009" y="502400"/>
            <a:ext cx="3367171" cy="1818064"/>
          </a:xfrm>
        </p:spPr>
        <p:txBody>
          <a:bodyPr>
            <a:normAutofit/>
          </a:bodyPr>
          <a:lstStyle/>
          <a:p>
            <a:pPr algn="ctr"/>
            <a:r>
              <a:rPr lang="en-US" sz="2800" b="1" dirty="0">
                <a:latin typeface="Aptos Black" panose="020B0004020202020204" pitchFamily="34" charset="0"/>
              </a:rPr>
              <a:t>Support our Bargaining Team</a:t>
            </a:r>
          </a:p>
        </p:txBody>
      </p:sp>
      <p:pic>
        <p:nvPicPr>
          <p:cNvPr id="1026" name="Picture 2" descr="11,680 Community Clipart Royalty-Free Photos and Stock Images | Shutterstock">
            <a:extLst>
              <a:ext uri="{FF2B5EF4-FFF2-40B4-BE49-F238E27FC236}">
                <a16:creationId xmlns:a16="http://schemas.microsoft.com/office/drawing/2014/main" id="{AED0F927-00AA-D434-E17D-D48D869CE5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68" b="4541"/>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5" descr="A qr code with a bar code&#10;&#10;Description automatically generated">
            <a:extLst>
              <a:ext uri="{FF2B5EF4-FFF2-40B4-BE49-F238E27FC236}">
                <a16:creationId xmlns:a16="http://schemas.microsoft.com/office/drawing/2014/main" id="{503E0281-409C-0C2E-9DF3-0E4F9833FD79}"/>
              </a:ext>
            </a:extLst>
          </p:cNvPr>
          <p:cNvPicPr>
            <a:picLocks noChangeAspect="1"/>
          </p:cNvPicPr>
          <p:nvPr/>
        </p:nvPicPr>
        <p:blipFill rotWithShape="1">
          <a:blip r:embed="rId3"/>
          <a:srcRect t="3194" r="3" b="9187"/>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9BAFF4CC-A19A-D921-1B1B-6AE78D1F203F}"/>
              </a:ext>
            </a:extLst>
          </p:cNvPr>
          <p:cNvSpPr>
            <a:spLocks noGrp="1"/>
          </p:cNvSpPr>
          <p:nvPr>
            <p:ph idx="1"/>
          </p:nvPr>
        </p:nvSpPr>
        <p:spPr>
          <a:xfrm>
            <a:off x="5449633" y="3455207"/>
            <a:ext cx="5742432" cy="3259101"/>
          </a:xfrm>
        </p:spPr>
        <p:txBody>
          <a:bodyPr anchor="ctr">
            <a:normAutofit lnSpcReduction="10000"/>
          </a:bodyPr>
          <a:lstStyle/>
          <a:p>
            <a:r>
              <a:rPr lang="en-US" sz="2600" spc="30" dirty="0">
                <a:latin typeface="Aptos" panose="020B0004020202020204" pitchFamily="34" charset="0"/>
              </a:rPr>
              <a:t>We still need groups/schools to sign up to support our bargaining team!</a:t>
            </a:r>
          </a:p>
          <a:p>
            <a:r>
              <a:rPr lang="en-US" sz="2600" spc="30" dirty="0">
                <a:latin typeface="Aptos" panose="020B0004020202020204" pitchFamily="34" charset="0"/>
              </a:rPr>
              <a:t>Special shout out to Valhalla and Lakota who covered our first two bargaining sessions!</a:t>
            </a:r>
          </a:p>
          <a:p>
            <a:r>
              <a:rPr lang="en-US" sz="2600" spc="30" dirty="0">
                <a:latin typeface="Aptos" panose="020B0004020202020204" pitchFamily="34" charset="0"/>
              </a:rPr>
              <a:t>THANK YOU to Adelaide, Olympic View, Kilo, Wildwood, Decatur and Sacajawea for signing up for future dates!</a:t>
            </a:r>
          </a:p>
          <a:p>
            <a:endParaRPr lang="en-US" sz="2000" b="1" dirty="0">
              <a:highlight>
                <a:srgbClr val="FFFF00"/>
              </a:highlight>
            </a:endParaRPr>
          </a:p>
        </p:txBody>
      </p:sp>
      <p:sp>
        <p:nvSpPr>
          <p:cNvPr id="1035" name="Rectangle 103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00581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with their arms raised&#10;&#10;Description automatically generated">
            <a:extLst>
              <a:ext uri="{FF2B5EF4-FFF2-40B4-BE49-F238E27FC236}">
                <a16:creationId xmlns:a16="http://schemas.microsoft.com/office/drawing/2014/main" id="{A5C2A8C0-01CC-0B17-6161-CB5B75CE3B0B}"/>
              </a:ext>
            </a:extLst>
          </p:cNvPr>
          <p:cNvPicPr>
            <a:picLocks noChangeAspect="1"/>
          </p:cNvPicPr>
          <p:nvPr/>
        </p:nvPicPr>
        <p:blipFill>
          <a:blip r:embed="rId2"/>
          <a:stretch>
            <a:fillRect/>
          </a:stretch>
        </p:blipFill>
        <p:spPr>
          <a:xfrm>
            <a:off x="6541053" y="1467524"/>
            <a:ext cx="4777381" cy="37502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6DD5E0-40FE-3778-FE5D-040D6F56FFEF}"/>
              </a:ext>
            </a:extLst>
          </p:cNvPr>
          <p:cNvSpPr>
            <a:spLocks noGrp="1"/>
          </p:cNvSpPr>
          <p:nvPr>
            <p:ph type="title"/>
          </p:nvPr>
        </p:nvSpPr>
        <p:spPr>
          <a:xfrm>
            <a:off x="838201" y="479493"/>
            <a:ext cx="5257800" cy="1325563"/>
          </a:xfrm>
        </p:spPr>
        <p:txBody>
          <a:bodyPr>
            <a:normAutofit/>
          </a:bodyPr>
          <a:lstStyle/>
          <a:p>
            <a:r>
              <a:rPr lang="en-US" dirty="0">
                <a:latin typeface="Aptos Black" panose="020B0004020202020204" pitchFamily="34" charset="0"/>
              </a:rPr>
              <a:t>AR Election Process</a:t>
            </a:r>
          </a:p>
        </p:txBody>
      </p:sp>
      <p:sp>
        <p:nvSpPr>
          <p:cNvPr id="3" name="Content Placeholder 2">
            <a:extLst>
              <a:ext uri="{FF2B5EF4-FFF2-40B4-BE49-F238E27FC236}">
                <a16:creationId xmlns:a16="http://schemas.microsoft.com/office/drawing/2014/main" id="{A17404CB-2859-DCC3-F3DB-DB9304D8BA8C}"/>
              </a:ext>
            </a:extLst>
          </p:cNvPr>
          <p:cNvSpPr>
            <a:spLocks noGrp="1"/>
          </p:cNvSpPr>
          <p:nvPr>
            <p:ph idx="1"/>
          </p:nvPr>
        </p:nvSpPr>
        <p:spPr>
          <a:xfrm>
            <a:off x="838201" y="1984443"/>
            <a:ext cx="5257800" cy="4192520"/>
          </a:xfrm>
        </p:spPr>
        <p:txBody>
          <a:bodyPr>
            <a:normAutofit/>
          </a:bodyPr>
          <a:lstStyle/>
          <a:p>
            <a:r>
              <a:rPr lang="en-US" dirty="0">
                <a:latin typeface="Aptos" panose="020B0004020202020204" pitchFamily="34" charset="0"/>
              </a:rPr>
              <a:t>AR elections are held annually in the spring</a:t>
            </a:r>
          </a:p>
          <a:p>
            <a:r>
              <a:rPr lang="en-US" dirty="0">
                <a:latin typeface="Aptos" panose="020B0004020202020204" pitchFamily="34" charset="0"/>
              </a:rPr>
              <a:t>ALL members are eligible to serve as Association Representatives (ARs)</a:t>
            </a:r>
          </a:p>
          <a:p>
            <a:r>
              <a:rPr lang="en-US" dirty="0">
                <a:latin typeface="Aptos" panose="020B0004020202020204" pitchFamily="34" charset="0"/>
              </a:rPr>
              <a:t>ESPs should be included in the notification of the election process!</a:t>
            </a:r>
          </a:p>
          <a:p>
            <a:endParaRPr lang="en-US" dirty="0"/>
          </a:p>
          <a:p>
            <a:endParaRPr lang="en-US" dirty="0"/>
          </a:p>
        </p:txBody>
      </p:sp>
    </p:spTree>
    <p:extLst>
      <p:ext uri="{BB962C8B-B14F-4D97-AF65-F5344CB8AC3E}">
        <p14:creationId xmlns:p14="http://schemas.microsoft.com/office/powerpoint/2010/main" val="228893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4003F9-EEB3-376A-D75C-3135093122E0}"/>
              </a:ext>
            </a:extLst>
          </p:cNvPr>
          <p:cNvSpPr>
            <a:spLocks noGrp="1"/>
          </p:cNvSpPr>
          <p:nvPr>
            <p:ph type="title"/>
          </p:nvPr>
        </p:nvSpPr>
        <p:spPr>
          <a:xfrm>
            <a:off x="5894962" y="479493"/>
            <a:ext cx="5458838" cy="1325563"/>
          </a:xfrm>
        </p:spPr>
        <p:txBody>
          <a:bodyPr>
            <a:normAutofit/>
          </a:bodyPr>
          <a:lstStyle/>
          <a:p>
            <a:r>
              <a:rPr lang="en-US" dirty="0">
                <a:latin typeface="Aptos Black" panose="020B0004020202020204" pitchFamily="34" charset="0"/>
              </a:rPr>
              <a:t>AR Responsibilities</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32C4457-BE3C-CEB8-8FDD-4AE6862C6C14}"/>
              </a:ext>
            </a:extLst>
          </p:cNvPr>
          <p:cNvPicPr>
            <a:picLocks noChangeAspect="1"/>
          </p:cNvPicPr>
          <p:nvPr/>
        </p:nvPicPr>
        <p:blipFill>
          <a:blip r:embed="rId2"/>
          <a:stretch>
            <a:fillRect/>
          </a:stretch>
        </p:blipFill>
        <p:spPr>
          <a:xfrm>
            <a:off x="703182" y="1489380"/>
            <a:ext cx="4777381" cy="370949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C9DDA95-978A-9A0B-C7E6-49CE77473844}"/>
              </a:ext>
            </a:extLst>
          </p:cNvPr>
          <p:cNvSpPr>
            <a:spLocks noGrp="1"/>
          </p:cNvSpPr>
          <p:nvPr>
            <p:ph idx="1"/>
          </p:nvPr>
        </p:nvSpPr>
        <p:spPr>
          <a:xfrm>
            <a:off x="5894962" y="1984443"/>
            <a:ext cx="5458838" cy="4192520"/>
          </a:xfrm>
        </p:spPr>
        <p:txBody>
          <a:bodyPr>
            <a:normAutofit lnSpcReduction="10000"/>
          </a:bodyPr>
          <a:lstStyle/>
          <a:p>
            <a:pPr marL="285750" indent="-285750">
              <a:buFont typeface="Arial" panose="020B0604020202020204" pitchFamily="34" charset="0"/>
              <a:buChar char="•"/>
            </a:pPr>
            <a:r>
              <a:rPr lang="en-US" sz="1800" dirty="0">
                <a:latin typeface="Aptos" panose="020B0004020202020204" pitchFamily="34" charset="0"/>
              </a:rPr>
              <a:t>ARs attend our monthly Association Representative (AR) meetings (September-June)</a:t>
            </a:r>
          </a:p>
          <a:p>
            <a:pPr marL="285750" indent="-285750">
              <a:buFont typeface="Arial" panose="020B0604020202020204" pitchFamily="34" charset="0"/>
              <a:buChar char="•"/>
            </a:pPr>
            <a:r>
              <a:rPr lang="en-US" sz="1800" dirty="0">
                <a:latin typeface="Aptos" panose="020B0004020202020204" pitchFamily="34" charset="0"/>
              </a:rPr>
              <a:t>Invite and welcome new colleagues into FWEA membership</a:t>
            </a:r>
          </a:p>
          <a:p>
            <a:pPr marL="285750" indent="-285750">
              <a:buFont typeface="Arial" panose="020B0604020202020204" pitchFamily="34" charset="0"/>
              <a:buChar char="•"/>
            </a:pPr>
            <a:r>
              <a:rPr lang="en-US" sz="1800" dirty="0">
                <a:latin typeface="Aptos" panose="020B0004020202020204" pitchFamily="34" charset="0"/>
              </a:rPr>
              <a:t>Conduct monthly 10-minute FWEA meetings at your site.  (FWEA provides a </a:t>
            </a:r>
            <a:r>
              <a:rPr lang="en-US" sz="1800" dirty="0" err="1">
                <a:latin typeface="Aptos" panose="020B0004020202020204" pitchFamily="34" charset="0"/>
              </a:rPr>
              <a:t>powerpoint</a:t>
            </a:r>
            <a:r>
              <a:rPr lang="en-US" sz="1800" dirty="0">
                <a:latin typeface="Aptos" panose="020B0004020202020204" pitchFamily="34" charset="0"/>
              </a:rPr>
              <a:t> for this meeting!)</a:t>
            </a:r>
          </a:p>
          <a:p>
            <a:pPr marL="285750" indent="-285750">
              <a:buFont typeface="Arial" panose="020B0604020202020204" pitchFamily="34" charset="0"/>
              <a:buChar char="•"/>
            </a:pPr>
            <a:r>
              <a:rPr lang="en-US" sz="1800" dirty="0">
                <a:latin typeface="Aptos" panose="020B0004020202020204" pitchFamily="34" charset="0"/>
              </a:rPr>
              <a:t>Loop in ESPs if they are unable to attend 10 minute meetings</a:t>
            </a:r>
          </a:p>
          <a:p>
            <a:pPr marL="285750" indent="-285750">
              <a:buFont typeface="Arial" panose="020B0604020202020204" pitchFamily="34" charset="0"/>
              <a:buChar char="•"/>
            </a:pPr>
            <a:r>
              <a:rPr lang="en-US" sz="1800" dirty="0">
                <a:latin typeface="Aptos" panose="020B0004020202020204" pitchFamily="34" charset="0"/>
              </a:rPr>
              <a:t>Support the Building Action Team BAT) structure with two-way communication to all members</a:t>
            </a:r>
          </a:p>
          <a:p>
            <a:pPr marL="285750" indent="-285750">
              <a:buFont typeface="Arial" panose="020B0604020202020204" pitchFamily="34" charset="0"/>
              <a:buChar char="•"/>
            </a:pPr>
            <a:r>
              <a:rPr lang="en-US" sz="1800" dirty="0">
                <a:latin typeface="Aptos" panose="020B0004020202020204" pitchFamily="34" charset="0"/>
              </a:rPr>
              <a:t>Create an email list for members at your worksite</a:t>
            </a:r>
          </a:p>
          <a:p>
            <a:pPr marL="285750" indent="-285750">
              <a:buFont typeface="Arial" panose="020B0604020202020204" pitchFamily="34" charset="0"/>
              <a:buChar char="•"/>
            </a:pPr>
            <a:r>
              <a:rPr lang="en-US" sz="1800" dirty="0">
                <a:latin typeface="Aptos" panose="020B0004020202020204" pitchFamily="34" charset="0"/>
              </a:rPr>
              <a:t>Forward ALL information from FWEA to your members</a:t>
            </a:r>
          </a:p>
          <a:p>
            <a:endParaRPr lang="en-US" sz="1800" dirty="0"/>
          </a:p>
        </p:txBody>
      </p:sp>
    </p:spTree>
    <p:extLst>
      <p:ext uri="{BB962C8B-B14F-4D97-AF65-F5344CB8AC3E}">
        <p14:creationId xmlns:p14="http://schemas.microsoft.com/office/powerpoint/2010/main" val="45746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EEC05D-B13E-1E06-A366-1B0AC7D0007F}"/>
              </a:ext>
            </a:extLst>
          </p:cNvPr>
          <p:cNvSpPr>
            <a:spLocks noGrp="1"/>
          </p:cNvSpPr>
          <p:nvPr>
            <p:ph type="title"/>
          </p:nvPr>
        </p:nvSpPr>
        <p:spPr>
          <a:xfrm>
            <a:off x="1137034" y="609597"/>
            <a:ext cx="9392421" cy="1330841"/>
          </a:xfrm>
        </p:spPr>
        <p:txBody>
          <a:bodyPr>
            <a:normAutofit/>
          </a:bodyPr>
          <a:lstStyle/>
          <a:p>
            <a:r>
              <a:rPr lang="en-US" dirty="0">
                <a:latin typeface="Aptos Black" panose="020B0004020202020204" pitchFamily="34" charset="0"/>
              </a:rPr>
              <a:t>AR Responsibilities (continued)</a:t>
            </a:r>
          </a:p>
        </p:txBody>
      </p:sp>
      <p:sp>
        <p:nvSpPr>
          <p:cNvPr id="3" name="Content Placeholder 2">
            <a:extLst>
              <a:ext uri="{FF2B5EF4-FFF2-40B4-BE49-F238E27FC236}">
                <a16:creationId xmlns:a16="http://schemas.microsoft.com/office/drawing/2014/main" id="{2C45CFAA-20A0-632A-9CC2-E52B2E1A3B42}"/>
              </a:ext>
            </a:extLst>
          </p:cNvPr>
          <p:cNvSpPr>
            <a:spLocks noGrp="1"/>
          </p:cNvSpPr>
          <p:nvPr>
            <p:ph idx="1"/>
          </p:nvPr>
        </p:nvSpPr>
        <p:spPr>
          <a:xfrm>
            <a:off x="254726" y="2198362"/>
            <a:ext cx="5841274" cy="4561667"/>
          </a:xfrm>
        </p:spPr>
        <p:txBody>
          <a:bodyPr>
            <a:normAutofit fontScale="92500"/>
          </a:bodyPr>
          <a:lstStyle/>
          <a:p>
            <a:pPr marL="285750" indent="-285750">
              <a:buFont typeface="Arial" panose="020B0604020202020204" pitchFamily="34" charset="0"/>
              <a:buChar char="•"/>
            </a:pPr>
            <a:r>
              <a:rPr lang="en-US" sz="1800" dirty="0">
                <a:latin typeface="Aptos" panose="020B0004020202020204" pitchFamily="34" charset="0"/>
              </a:rPr>
              <a:t>Represent members in meetings/matters where disciplinary action might be involved (the AR takes confidential notes during the meeting to support the member)</a:t>
            </a:r>
          </a:p>
          <a:p>
            <a:pPr marL="285750" indent="-285750">
              <a:buFont typeface="Arial" panose="020B0604020202020204" pitchFamily="34" charset="0"/>
              <a:buChar char="•"/>
            </a:pPr>
            <a:r>
              <a:rPr lang="en-US" sz="1800" dirty="0">
                <a:latin typeface="Aptos" panose="020B0004020202020204" pitchFamily="34" charset="0"/>
              </a:rPr>
              <a:t>Hold Association Representative elections in the Spring</a:t>
            </a:r>
          </a:p>
          <a:p>
            <a:pPr marL="285750" indent="-285750">
              <a:buFont typeface="Arial" panose="020B0604020202020204" pitchFamily="34" charset="0"/>
              <a:buChar char="•"/>
            </a:pPr>
            <a:r>
              <a:rPr lang="en-US" sz="1800" dirty="0">
                <a:latin typeface="Aptos" panose="020B0004020202020204" pitchFamily="34" charset="0"/>
              </a:rPr>
              <a:t>Be familiar with the collective bargaining agreement for ESPs, Athletic Coaches, and certificated FWEA members</a:t>
            </a:r>
          </a:p>
          <a:p>
            <a:pPr marL="285750" indent="-285750">
              <a:buFont typeface="Arial" panose="020B0604020202020204" pitchFamily="34" charset="0"/>
              <a:buChar char="•"/>
            </a:pPr>
            <a:r>
              <a:rPr lang="en-US" sz="1800" dirty="0">
                <a:latin typeface="Aptos" panose="020B0004020202020204" pitchFamily="34" charset="0"/>
              </a:rPr>
              <a:t>Reach out to other ARs, the FWEA Executive Board or FWEA Advocacy Team for support in addressing/resolving issues</a:t>
            </a:r>
          </a:p>
          <a:p>
            <a:pPr marL="285750" indent="-285750">
              <a:buFont typeface="Arial" panose="020B0604020202020204" pitchFamily="34" charset="0"/>
              <a:buChar char="•"/>
            </a:pPr>
            <a:r>
              <a:rPr lang="en-US" sz="1800" dirty="0">
                <a:latin typeface="Aptos" panose="020B0004020202020204" pitchFamily="34" charset="0"/>
              </a:rPr>
              <a:t>Meet monthly as the AR team with principal (aka “check-ins).  This is to proactively address, and problem solve issues as they arise</a:t>
            </a:r>
          </a:p>
          <a:p>
            <a:pPr marL="285750" indent="-285750">
              <a:buFont typeface="Arial" panose="020B0604020202020204" pitchFamily="34" charset="0"/>
              <a:buChar char="•"/>
            </a:pPr>
            <a:r>
              <a:rPr lang="en-US" sz="1800" dirty="0">
                <a:latin typeface="Aptos" panose="020B0004020202020204" pitchFamily="34" charset="0"/>
              </a:rPr>
              <a:t>Support, facilitate and/or lead the consensus process for shared decision making in the building as outlined in the CBA</a:t>
            </a:r>
          </a:p>
          <a:p>
            <a:endParaRPr lang="en-US" sz="1400" dirty="0"/>
          </a:p>
        </p:txBody>
      </p:sp>
      <p:pic>
        <p:nvPicPr>
          <p:cNvPr id="4" name="Picture 3">
            <a:extLst>
              <a:ext uri="{FF2B5EF4-FFF2-40B4-BE49-F238E27FC236}">
                <a16:creationId xmlns:a16="http://schemas.microsoft.com/office/drawing/2014/main" id="{5AF3B53D-770F-450A-27A7-AA28FD972E32}"/>
              </a:ext>
            </a:extLst>
          </p:cNvPr>
          <p:cNvPicPr>
            <a:picLocks noChangeAspect="1"/>
          </p:cNvPicPr>
          <p:nvPr/>
        </p:nvPicPr>
        <p:blipFill>
          <a:blip r:embed="rId2"/>
          <a:stretch>
            <a:fillRect/>
          </a:stretch>
        </p:blipFill>
        <p:spPr>
          <a:xfrm>
            <a:off x="6719367" y="2203805"/>
            <a:ext cx="4788505" cy="3718133"/>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573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67266-2310-1E32-F382-59CD1224A6D5}"/>
              </a:ext>
            </a:extLst>
          </p:cNvPr>
          <p:cNvSpPr>
            <a:spLocks noGrp="1"/>
          </p:cNvSpPr>
          <p:nvPr>
            <p:ph type="title"/>
          </p:nvPr>
        </p:nvSpPr>
        <p:spPr>
          <a:xfrm>
            <a:off x="6370007" y="-72951"/>
            <a:ext cx="5399240" cy="1738465"/>
          </a:xfrm>
        </p:spPr>
        <p:txBody>
          <a:bodyPr anchor="b">
            <a:normAutofit/>
          </a:bodyPr>
          <a:lstStyle/>
          <a:p>
            <a:r>
              <a:rPr lang="en-US" sz="5200" dirty="0">
                <a:latin typeface="Aptos Black" panose="020B0004020202020204" pitchFamily="34" charset="0"/>
              </a:rPr>
              <a:t>Characteristics of an AR</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C91BE1-2CEC-D284-F275-8E271B2E7388}"/>
              </a:ext>
            </a:extLst>
          </p:cNvPr>
          <p:cNvPicPr>
            <a:picLocks noChangeAspect="1"/>
          </p:cNvPicPr>
          <p:nvPr/>
        </p:nvPicPr>
        <p:blipFill rotWithShape="1">
          <a:blip r:embed="rId2"/>
          <a:srcRect r="-3" b="-3"/>
          <a:stretch/>
        </p:blipFill>
        <p:spPr>
          <a:xfrm>
            <a:off x="505418" y="703679"/>
            <a:ext cx="5592661" cy="559266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9BCBA39-E1AE-DA62-624E-A13EC5E3C0B9}"/>
              </a:ext>
            </a:extLst>
          </p:cNvPr>
          <p:cNvSpPr>
            <a:spLocks noGrp="1"/>
          </p:cNvSpPr>
          <p:nvPr>
            <p:ph idx="1"/>
          </p:nvPr>
        </p:nvSpPr>
        <p:spPr>
          <a:xfrm>
            <a:off x="6370007" y="1920240"/>
            <a:ext cx="5183229" cy="4826726"/>
          </a:xfrm>
        </p:spPr>
        <p:txBody>
          <a:bodyPr anchor="t">
            <a:normAutofit lnSpcReduction="10000"/>
          </a:bodyPr>
          <a:lstStyle/>
          <a:p>
            <a:pPr marL="285750" indent="-285750">
              <a:buFont typeface="Arial" panose="020B0604020202020204" pitchFamily="34" charset="0"/>
              <a:buChar char="•"/>
            </a:pPr>
            <a:r>
              <a:rPr lang="en-US" sz="1800" b="1" dirty="0">
                <a:solidFill>
                  <a:schemeClr val="tx1">
                    <a:alpha val="80000"/>
                  </a:schemeClr>
                </a:solidFill>
              </a:rPr>
              <a:t>Confidentiality! </a:t>
            </a:r>
            <a:r>
              <a:rPr lang="en-US" sz="1800" dirty="0">
                <a:solidFill>
                  <a:schemeClr val="tx1">
                    <a:alpha val="80000"/>
                  </a:schemeClr>
                </a:solidFill>
              </a:rPr>
              <a:t>Is and must be your first priority as a representative.  You are representing fellow colleagues or our collectively bargained agreement.  You are there as a representative of the 1700 members of FWEA.</a:t>
            </a:r>
          </a:p>
          <a:p>
            <a:pPr marL="285750" indent="-285750">
              <a:buFont typeface="Arial" panose="020B0604020202020204" pitchFamily="34" charset="0"/>
              <a:buChar char="•"/>
            </a:pPr>
            <a:r>
              <a:rPr lang="en-US" sz="1800" dirty="0">
                <a:solidFill>
                  <a:schemeClr val="tx1">
                    <a:alpha val="80000"/>
                  </a:schemeClr>
                </a:solidFill>
              </a:rPr>
              <a:t>Good representation for all levels/areas of the building</a:t>
            </a:r>
          </a:p>
          <a:p>
            <a:pPr marL="285750" indent="-285750">
              <a:buFont typeface="Arial" panose="020B0604020202020204" pitchFamily="34" charset="0"/>
              <a:buChar char="•"/>
            </a:pPr>
            <a:r>
              <a:rPr lang="en-US" sz="1800" b="1" u="sng" dirty="0">
                <a:solidFill>
                  <a:schemeClr val="tx1">
                    <a:alpha val="80000"/>
                  </a:schemeClr>
                </a:solidFill>
              </a:rPr>
              <a:t>Well respected </a:t>
            </a:r>
            <a:r>
              <a:rPr lang="en-US" sz="1800" dirty="0">
                <a:solidFill>
                  <a:schemeClr val="tx1">
                    <a:alpha val="80000"/>
                  </a:schemeClr>
                </a:solidFill>
              </a:rPr>
              <a:t>by staff at the site</a:t>
            </a:r>
          </a:p>
          <a:p>
            <a:pPr marL="285750" indent="-285750">
              <a:buFont typeface="Arial" panose="020B0604020202020204" pitchFamily="34" charset="0"/>
              <a:buChar char="•"/>
            </a:pPr>
            <a:r>
              <a:rPr lang="en-US" sz="1800" dirty="0">
                <a:solidFill>
                  <a:schemeClr val="tx1">
                    <a:alpha val="80000"/>
                  </a:schemeClr>
                </a:solidFill>
              </a:rPr>
              <a:t>Have the ability and willingness to express the opinions of staff in a respectful, honest manner</a:t>
            </a:r>
          </a:p>
          <a:p>
            <a:pPr marL="285750" indent="-285750">
              <a:buFont typeface="Arial" panose="020B0604020202020204" pitchFamily="34" charset="0"/>
              <a:buChar char="•"/>
            </a:pPr>
            <a:r>
              <a:rPr lang="en-US" sz="1800" dirty="0">
                <a:solidFill>
                  <a:schemeClr val="tx1">
                    <a:alpha val="80000"/>
                  </a:schemeClr>
                </a:solidFill>
              </a:rPr>
              <a:t>Centers racial and social justice in our roles as union members</a:t>
            </a:r>
          </a:p>
          <a:p>
            <a:pPr marL="285750" indent="-285750">
              <a:buFont typeface="Arial" panose="020B0604020202020204" pitchFamily="34" charset="0"/>
              <a:buChar char="•"/>
            </a:pPr>
            <a:r>
              <a:rPr lang="en-US" sz="1800" dirty="0">
                <a:solidFill>
                  <a:schemeClr val="tx1">
                    <a:alpha val="80000"/>
                  </a:schemeClr>
                </a:solidFill>
              </a:rPr>
              <a:t>Ability to listen to members and have a pulse on the building</a:t>
            </a:r>
          </a:p>
          <a:p>
            <a:pPr marL="285750" indent="-285750">
              <a:buFont typeface="Arial" panose="020B0604020202020204" pitchFamily="34" charset="0"/>
              <a:buChar char="•"/>
            </a:pPr>
            <a:r>
              <a:rPr lang="en-US" sz="1800" dirty="0">
                <a:solidFill>
                  <a:schemeClr val="tx1">
                    <a:alpha val="80000"/>
                  </a:schemeClr>
                </a:solidFill>
              </a:rPr>
              <a:t>Able to communicate well with other regardless of differing opinions</a:t>
            </a:r>
          </a:p>
          <a:p>
            <a:pPr marL="285750" indent="-285750">
              <a:buFont typeface="Arial" panose="020B0604020202020204" pitchFamily="34" charset="0"/>
              <a:buChar char="•"/>
            </a:pPr>
            <a:r>
              <a:rPr lang="en-US" sz="1800" dirty="0">
                <a:solidFill>
                  <a:schemeClr val="tx1">
                    <a:alpha val="80000"/>
                  </a:schemeClr>
                </a:solidFill>
              </a:rPr>
              <a:t>Able to follow-through on tasks</a:t>
            </a:r>
          </a:p>
          <a:p>
            <a:endParaRPr lang="en-US" sz="1000" dirty="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582E9-5228-F289-E5F5-928E7F968016}"/>
              </a:ext>
            </a:extLst>
          </p:cNvPr>
          <p:cNvSpPr>
            <a:spLocks noGrp="1"/>
          </p:cNvSpPr>
          <p:nvPr>
            <p:ph type="title"/>
          </p:nvPr>
        </p:nvSpPr>
        <p:spPr>
          <a:xfrm>
            <a:off x="3873137" y="479493"/>
            <a:ext cx="7480663" cy="1325563"/>
          </a:xfrm>
        </p:spPr>
        <p:txBody>
          <a:bodyPr>
            <a:normAutofit/>
          </a:bodyPr>
          <a:lstStyle/>
          <a:p>
            <a:r>
              <a:rPr lang="en-US" dirty="0">
                <a:latin typeface="Aptos Black" panose="020B0004020202020204" pitchFamily="34" charset="0"/>
              </a:rPr>
              <a:t>Feedback from current ARs</a:t>
            </a: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Giving Feedback – Tips for Teachers">
            <a:extLst>
              <a:ext uri="{FF2B5EF4-FFF2-40B4-BE49-F238E27FC236}">
                <a16:creationId xmlns:a16="http://schemas.microsoft.com/office/drawing/2014/main" id="{168365D5-1528-6E25-1EC6-CE6F9B14B3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339386"/>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E25785-DFA4-DE25-6BDE-6B9754BAFEBC}"/>
              </a:ext>
            </a:extLst>
          </p:cNvPr>
          <p:cNvSpPr>
            <a:spLocks noGrp="1"/>
          </p:cNvSpPr>
          <p:nvPr>
            <p:ph idx="1"/>
          </p:nvPr>
        </p:nvSpPr>
        <p:spPr>
          <a:xfrm>
            <a:off x="4617721" y="1984443"/>
            <a:ext cx="7290108" cy="4887154"/>
          </a:xfrm>
        </p:spPr>
        <p:txBody>
          <a:bodyPr>
            <a:normAutofit fontScale="92500" lnSpcReduction="20000"/>
          </a:bodyPr>
          <a:lstStyle/>
          <a:p>
            <a:r>
              <a:rPr lang="en-US" dirty="0">
                <a:latin typeface="Aptos" panose="020B0004020202020204" pitchFamily="34" charset="0"/>
              </a:rPr>
              <a:t>We asked current ARs to share about their experiences at our last meeting on April 29</a:t>
            </a:r>
            <a:r>
              <a:rPr lang="en-US" baseline="30000" dirty="0">
                <a:latin typeface="Aptos" panose="020B0004020202020204" pitchFamily="34" charset="0"/>
              </a:rPr>
              <a:t>th</a:t>
            </a:r>
            <a:endParaRPr lang="en-US" dirty="0">
              <a:latin typeface="Aptos" panose="020B0004020202020204" pitchFamily="34" charset="0"/>
            </a:endParaRPr>
          </a:p>
          <a:p>
            <a:r>
              <a:rPr lang="en-US" dirty="0">
                <a:latin typeface="Aptos" panose="020B0004020202020204" pitchFamily="34" charset="0"/>
              </a:rPr>
              <a:t>Here are some snippets of why they enjoy being an AR for FWEA:</a:t>
            </a:r>
          </a:p>
          <a:p>
            <a:pPr lvl="1"/>
            <a:r>
              <a:rPr lang="en-US" dirty="0">
                <a:latin typeface="Aptos" panose="020B0004020202020204" pitchFamily="34" charset="0"/>
              </a:rPr>
              <a:t>Advocating for all members</a:t>
            </a:r>
          </a:p>
          <a:p>
            <a:pPr lvl="1"/>
            <a:r>
              <a:rPr lang="en-US" dirty="0">
                <a:latin typeface="Aptos" panose="020B0004020202020204" pitchFamily="34" charset="0"/>
              </a:rPr>
              <a:t>I </a:t>
            </a:r>
            <a:r>
              <a:rPr lang="en-US" dirty="0" err="1">
                <a:latin typeface="Aptos" panose="020B0004020202020204" pitchFamily="34" charset="0"/>
              </a:rPr>
              <a:t>enoy</a:t>
            </a:r>
            <a:r>
              <a:rPr lang="en-US" dirty="0">
                <a:latin typeface="Aptos" panose="020B0004020202020204" pitchFamily="34" charset="0"/>
              </a:rPr>
              <a:t> talking with all the members in our building.  I like being able to problem solve issues that come up</a:t>
            </a:r>
          </a:p>
          <a:p>
            <a:pPr lvl="1"/>
            <a:r>
              <a:rPr lang="en-US" dirty="0">
                <a:latin typeface="Aptos" panose="020B0004020202020204" pitchFamily="34" charset="0"/>
              </a:rPr>
              <a:t>Getting to build power between buildings, empower and support colleagues</a:t>
            </a:r>
          </a:p>
          <a:p>
            <a:pPr lvl="1"/>
            <a:r>
              <a:rPr lang="en-US" dirty="0">
                <a:latin typeface="Aptos" panose="020B0004020202020204" pitchFamily="34" charset="0"/>
              </a:rPr>
              <a:t>Getting to represent the voice of our building’s members, and being able to learn more about our CBA and right as educators in FWEA. </a:t>
            </a:r>
          </a:p>
          <a:p>
            <a:pPr lvl="1"/>
            <a:r>
              <a:rPr lang="en-US" dirty="0">
                <a:latin typeface="Aptos" panose="020B0004020202020204" pitchFamily="34" charset="0"/>
              </a:rPr>
              <a:t> I also love the opportunity to get to meet and connect with ARs across the district, in all different levels and roles.  It truly has been an amazing learning experience, as well as a powerful way to build solidarity</a:t>
            </a:r>
          </a:p>
          <a:p>
            <a:endParaRPr lang="en-US" dirty="0"/>
          </a:p>
        </p:txBody>
      </p:sp>
    </p:spTree>
    <p:extLst>
      <p:ext uri="{BB962C8B-B14F-4D97-AF65-F5344CB8AC3E}">
        <p14:creationId xmlns:p14="http://schemas.microsoft.com/office/powerpoint/2010/main" val="417520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66DE9B-5825-E323-5FBE-48595817BBD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Aptos Black" panose="020B0004020202020204" pitchFamily="34" charset="0"/>
              </a:rPr>
              <a:t>Does this sound like you?</a:t>
            </a:r>
          </a:p>
        </p:txBody>
      </p:sp>
      <p:sp>
        <p:nvSpPr>
          <p:cNvPr id="3" name="Content Placeholder 2">
            <a:extLst>
              <a:ext uri="{FF2B5EF4-FFF2-40B4-BE49-F238E27FC236}">
                <a16:creationId xmlns:a16="http://schemas.microsoft.com/office/drawing/2014/main" id="{6EF0A817-662B-D3E5-6FDC-0143D31FB62E}"/>
              </a:ext>
            </a:extLst>
          </p:cNvPr>
          <p:cNvSpPr>
            <a:spLocks noGrp="1"/>
          </p:cNvSpPr>
          <p:nvPr>
            <p:ph idx="1"/>
          </p:nvPr>
        </p:nvSpPr>
        <p:spPr>
          <a:xfrm>
            <a:off x="996287" y="4121253"/>
            <a:ext cx="3125337" cy="2560398"/>
          </a:xfrm>
        </p:spPr>
        <p:txBody>
          <a:bodyPr vert="horz" lIns="91440" tIns="45720" rIns="91440" bIns="45720" rtlCol="0">
            <a:normAutofit lnSpcReduction="10000"/>
          </a:bodyPr>
          <a:lstStyle/>
          <a:p>
            <a:pPr marL="0" indent="0" algn="ctr">
              <a:buNone/>
            </a:pPr>
            <a:r>
              <a:rPr lang="en-US" kern="1200" dirty="0">
                <a:solidFill>
                  <a:schemeClr val="tx1"/>
                </a:solidFill>
                <a:latin typeface="+mn-lt"/>
                <a:ea typeface="+mn-ea"/>
                <a:cs typeface="+mn-cs"/>
              </a:rPr>
              <a:t>See a current AR to learn more about the election process, or if you would like to run to represent your school!</a:t>
            </a:r>
          </a:p>
        </p:txBody>
      </p:sp>
      <p:pic>
        <p:nvPicPr>
          <p:cNvPr id="4" name="Picture 3">
            <a:extLst>
              <a:ext uri="{FF2B5EF4-FFF2-40B4-BE49-F238E27FC236}">
                <a16:creationId xmlns:a16="http://schemas.microsoft.com/office/drawing/2014/main" id="{CE45B0E5-2FEB-3DB1-35C4-9CEF71C99908}"/>
              </a:ext>
            </a:extLst>
          </p:cNvPr>
          <p:cNvPicPr>
            <a:picLocks noChangeAspect="1"/>
          </p:cNvPicPr>
          <p:nvPr/>
        </p:nvPicPr>
        <p:blipFill>
          <a:blip r:embed="rId2"/>
          <a:stretch>
            <a:fillRect/>
          </a:stretch>
        </p:blipFill>
        <p:spPr>
          <a:xfrm>
            <a:off x="6531473" y="578738"/>
            <a:ext cx="4437204" cy="5670549"/>
          </a:xfrm>
          <a:prstGeom prst="rect">
            <a:avLst/>
          </a:prstGeom>
        </p:spPr>
      </p:pic>
    </p:spTree>
    <p:extLst>
      <p:ext uri="{BB962C8B-B14F-4D97-AF65-F5344CB8AC3E}">
        <p14:creationId xmlns:p14="http://schemas.microsoft.com/office/powerpoint/2010/main" val="1303896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805</TotalTime>
  <Words>843</Words>
  <Application>Microsoft Office PowerPoint</Application>
  <PresentationFormat>Widescreen</PresentationFormat>
  <Paragraphs>88</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Black</vt:lpstr>
      <vt:lpstr>Arial</vt:lpstr>
      <vt:lpstr>Bodoni MT</vt:lpstr>
      <vt:lpstr>Calibri</vt:lpstr>
      <vt:lpstr>Calibri Light</vt:lpstr>
      <vt:lpstr>Office Theme</vt:lpstr>
      <vt:lpstr>Welcome to our April 10 minute FWEA meeting</vt:lpstr>
      <vt:lpstr>BAT Team Update:</vt:lpstr>
      <vt:lpstr>Support our Bargaining Team</vt:lpstr>
      <vt:lpstr>AR Election Process</vt:lpstr>
      <vt:lpstr>AR Responsibilities</vt:lpstr>
      <vt:lpstr>AR Responsibilities (continued)</vt:lpstr>
      <vt:lpstr>Characteristics of an AR</vt:lpstr>
      <vt:lpstr>Feedback from current ARs</vt:lpstr>
      <vt:lpstr>Does this sound like you?</vt:lpstr>
      <vt:lpstr>Secrets of a Successful Organizer Training</vt:lpstr>
      <vt:lpstr>Interested in bringing this to our building and Learning More?</vt:lpstr>
      <vt:lpstr>NEA-RA Election Results</vt:lpstr>
      <vt:lpstr>Executive Board Election Results</vt:lpstr>
      <vt:lpstr>Upcoming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October 10 minute meeting</dc:title>
  <dc:creator>Shannon McCann [WA]</dc:creator>
  <cp:lastModifiedBy>Tia Hendrix [WA]</cp:lastModifiedBy>
  <cp:revision>17</cp:revision>
  <dcterms:created xsi:type="dcterms:W3CDTF">2022-10-18T14:50:10Z</dcterms:created>
  <dcterms:modified xsi:type="dcterms:W3CDTF">2024-04-30T16:15:17Z</dcterms:modified>
</cp:coreProperties>
</file>