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256" r:id="rId2"/>
    <p:sldId id="349" r:id="rId3"/>
    <p:sldId id="355" r:id="rId4"/>
    <p:sldId id="356" r:id="rId5"/>
    <p:sldId id="357" r:id="rId6"/>
    <p:sldId id="358" r:id="rId7"/>
    <p:sldId id="33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37D1DD-ABD1-4578-A186-6011A4739CB2}" v="1" dt="2024-05-20T22:05:49.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2435" autoAdjust="0"/>
  </p:normalViewPr>
  <p:slideViewPr>
    <p:cSldViewPr snapToGrid="0">
      <p:cViewPr varScale="1">
        <p:scale>
          <a:sx n="61" d="100"/>
          <a:sy n="61" d="100"/>
        </p:scale>
        <p:origin x="16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A441F-0539-435D-BB15-32583B87D1A7}"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71549-7504-45EE-9377-A3B59E2629E0}" type="slidenum">
              <a:rPr lang="en-US" smtClean="0"/>
              <a:t>‹#›</a:t>
            </a:fld>
            <a:endParaRPr lang="en-US"/>
          </a:p>
        </p:txBody>
      </p:sp>
    </p:spTree>
    <p:extLst>
      <p:ext uri="{BB962C8B-B14F-4D97-AF65-F5344CB8AC3E}">
        <p14:creationId xmlns:p14="http://schemas.microsoft.com/office/powerpoint/2010/main" val="267832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21EADC-334F-4C54-BF59-D0726540648A}"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109172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1EADC-334F-4C54-BF59-D0726540648A}"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218901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1EADC-334F-4C54-BF59-D0726540648A}"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178464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1EADC-334F-4C54-BF59-D0726540648A}"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404752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21EADC-334F-4C54-BF59-D0726540648A}"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425450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21EADC-334F-4C54-BF59-D0726540648A}"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147182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21EADC-334F-4C54-BF59-D0726540648A}"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389973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21EADC-334F-4C54-BF59-D0726540648A}"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169852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1EADC-334F-4C54-BF59-D0726540648A}"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59771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21EADC-334F-4C54-BF59-D0726540648A}"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153438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21EADC-334F-4C54-BF59-D0726540648A}"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D6C48-AB40-4486-A406-7D484AE4055F}" type="slidenum">
              <a:rPr lang="en-US" smtClean="0"/>
              <a:t>‹#›</a:t>
            </a:fld>
            <a:endParaRPr lang="en-US"/>
          </a:p>
        </p:txBody>
      </p:sp>
    </p:spTree>
    <p:extLst>
      <p:ext uri="{BB962C8B-B14F-4D97-AF65-F5344CB8AC3E}">
        <p14:creationId xmlns:p14="http://schemas.microsoft.com/office/powerpoint/2010/main" val="286032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1EADC-334F-4C54-BF59-D0726540648A}" type="datetimeFigureOut">
              <a:rPr lang="en-US" smtClean="0"/>
              <a:t>5/20/2024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D6C48-AB40-4486-A406-7D484AE4055F}" type="slidenum">
              <a:rPr lang="en-US" smtClean="0"/>
              <a:t>‹#›</a:t>
            </a:fld>
            <a:endParaRPr lang="en-US"/>
          </a:p>
        </p:txBody>
      </p:sp>
    </p:spTree>
    <p:extLst>
      <p:ext uri="{BB962C8B-B14F-4D97-AF65-F5344CB8AC3E}">
        <p14:creationId xmlns:p14="http://schemas.microsoft.com/office/powerpoint/2010/main" val="31629616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C5D5F08B-357D-3B77-6B3A-D32F38410441}"/>
              </a:ext>
            </a:extLst>
          </p:cNvPr>
          <p:cNvSpPr>
            <a:spLocks noGrp="1"/>
          </p:cNvSpPr>
          <p:nvPr>
            <p:ph type="ctrTitle"/>
          </p:nvPr>
        </p:nvSpPr>
        <p:spPr>
          <a:xfrm>
            <a:off x="444137" y="1247503"/>
            <a:ext cx="5651863" cy="3507377"/>
          </a:xfrm>
        </p:spPr>
        <p:txBody>
          <a:bodyPr vert="horz" lIns="91440" tIns="45720" rIns="91440" bIns="45720" rtlCol="0" anchor="b">
            <a:normAutofit/>
          </a:bodyPr>
          <a:lstStyle/>
          <a:p>
            <a:r>
              <a:rPr lang="en-US" b="1" kern="1200" dirty="0">
                <a:latin typeface="Aptos Black" panose="020F0502020204030204" pitchFamily="34" charset="0"/>
              </a:rPr>
              <a:t>Welcome to our May 10 minute FWEA meeting</a:t>
            </a:r>
          </a:p>
        </p:txBody>
      </p:sp>
      <p:sp>
        <p:nvSpPr>
          <p:cNvPr id="1038" name="Freeform: Shape 1037">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2" name="Freeform: Shape 1041">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4" name="Freeform: Shape 1043">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 name="Freeform: Shape 1047">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A9EF2D1-18CC-C40A-574E-BDE8FB00FC2E}"/>
              </a:ext>
            </a:extLst>
          </p:cNvPr>
          <p:cNvPicPr>
            <a:picLocks noChangeAspect="1"/>
          </p:cNvPicPr>
          <p:nvPr/>
        </p:nvPicPr>
        <p:blipFill>
          <a:blip r:embed="rId2"/>
          <a:stretch>
            <a:fillRect/>
          </a:stretch>
        </p:blipFill>
        <p:spPr>
          <a:xfrm>
            <a:off x="6858000" y="1029983"/>
            <a:ext cx="4653938" cy="4653938"/>
          </a:xfrm>
          <a:prstGeom prst="rect">
            <a:avLst/>
          </a:prstGeom>
        </p:spPr>
      </p:pic>
    </p:spTree>
    <p:extLst>
      <p:ext uri="{BB962C8B-B14F-4D97-AF65-F5344CB8AC3E}">
        <p14:creationId xmlns:p14="http://schemas.microsoft.com/office/powerpoint/2010/main" val="400322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6DD5E0-40FE-3778-FE5D-040D6F56FFEF}"/>
              </a:ext>
            </a:extLst>
          </p:cNvPr>
          <p:cNvSpPr>
            <a:spLocks noGrp="1"/>
          </p:cNvSpPr>
          <p:nvPr>
            <p:ph type="title"/>
          </p:nvPr>
        </p:nvSpPr>
        <p:spPr>
          <a:xfrm>
            <a:off x="838201" y="479493"/>
            <a:ext cx="5257800" cy="1325563"/>
          </a:xfrm>
        </p:spPr>
        <p:txBody>
          <a:bodyPr>
            <a:normAutofit/>
          </a:bodyPr>
          <a:lstStyle/>
          <a:p>
            <a:r>
              <a:rPr lang="en-US" dirty="0">
                <a:latin typeface="Aptos Black" panose="020B0004020202020204" pitchFamily="34" charset="0"/>
              </a:rPr>
              <a:t>AR Election Process</a:t>
            </a:r>
          </a:p>
        </p:txBody>
      </p:sp>
      <p:sp>
        <p:nvSpPr>
          <p:cNvPr id="3" name="Content Placeholder 2">
            <a:extLst>
              <a:ext uri="{FF2B5EF4-FFF2-40B4-BE49-F238E27FC236}">
                <a16:creationId xmlns:a16="http://schemas.microsoft.com/office/drawing/2014/main" id="{A17404CB-2859-DCC3-F3DB-DB9304D8BA8C}"/>
              </a:ext>
            </a:extLst>
          </p:cNvPr>
          <p:cNvSpPr>
            <a:spLocks noGrp="1"/>
          </p:cNvSpPr>
          <p:nvPr>
            <p:ph idx="1"/>
          </p:nvPr>
        </p:nvSpPr>
        <p:spPr>
          <a:xfrm>
            <a:off x="838201" y="1984443"/>
            <a:ext cx="5257800" cy="4192520"/>
          </a:xfrm>
        </p:spPr>
        <p:txBody>
          <a:bodyPr>
            <a:normAutofit fontScale="92500" lnSpcReduction="20000"/>
          </a:bodyPr>
          <a:lstStyle/>
          <a:p>
            <a:r>
              <a:rPr lang="en-US" dirty="0">
                <a:latin typeface="Aptos" panose="020B0004020202020204" pitchFamily="34" charset="0"/>
              </a:rPr>
              <a:t>AR elections are held annually in the spring</a:t>
            </a:r>
          </a:p>
          <a:p>
            <a:r>
              <a:rPr lang="en-US" dirty="0">
                <a:latin typeface="Aptos" panose="020B0004020202020204" pitchFamily="34" charset="0"/>
              </a:rPr>
              <a:t>ALL members are eligible to serve as Association Representatives (ARs)</a:t>
            </a:r>
          </a:p>
          <a:p>
            <a:r>
              <a:rPr lang="en-US" dirty="0">
                <a:latin typeface="Aptos" panose="020B0004020202020204" pitchFamily="34" charset="0"/>
              </a:rPr>
              <a:t>ESPs should be included in the notification of the election process!</a:t>
            </a:r>
          </a:p>
          <a:p>
            <a:r>
              <a:rPr lang="en-US" dirty="0"/>
              <a:t>If you are interested, see a building AR</a:t>
            </a:r>
          </a:p>
          <a:p>
            <a:r>
              <a:rPr lang="en-US" dirty="0"/>
              <a:t>Election results are due to FWEA by </a:t>
            </a:r>
            <a:r>
              <a:rPr lang="en-US" b="1" dirty="0"/>
              <a:t>MAY 28</a:t>
            </a:r>
            <a:r>
              <a:rPr lang="en-US" b="1" baseline="30000" dirty="0"/>
              <a:t>th</a:t>
            </a:r>
            <a:endParaRPr lang="en-US" b="1"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7615B68D-70D3-D2E2-A606-1D808EE30D71}"/>
              </a:ext>
            </a:extLst>
          </p:cNvPr>
          <p:cNvPicPr>
            <a:picLocks noChangeAspect="1"/>
          </p:cNvPicPr>
          <p:nvPr/>
        </p:nvPicPr>
        <p:blipFill>
          <a:blip r:embed="rId2"/>
          <a:stretch>
            <a:fillRect/>
          </a:stretch>
        </p:blipFill>
        <p:spPr>
          <a:xfrm>
            <a:off x="7814252" y="1013459"/>
            <a:ext cx="4153445" cy="4472941"/>
          </a:xfrm>
          <a:prstGeom prst="rect">
            <a:avLst/>
          </a:prstGeom>
        </p:spPr>
      </p:pic>
    </p:spTree>
    <p:extLst>
      <p:ext uri="{BB962C8B-B14F-4D97-AF65-F5344CB8AC3E}">
        <p14:creationId xmlns:p14="http://schemas.microsoft.com/office/powerpoint/2010/main" val="228893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C582E9-5228-F289-E5F5-928E7F968016}"/>
              </a:ext>
            </a:extLst>
          </p:cNvPr>
          <p:cNvSpPr>
            <a:spLocks noGrp="1"/>
          </p:cNvSpPr>
          <p:nvPr>
            <p:ph type="title"/>
          </p:nvPr>
        </p:nvSpPr>
        <p:spPr>
          <a:xfrm>
            <a:off x="7320465" y="171994"/>
            <a:ext cx="4140014" cy="1330839"/>
          </a:xfrm>
        </p:spPr>
        <p:txBody>
          <a:bodyPr>
            <a:normAutofit/>
          </a:bodyPr>
          <a:lstStyle/>
          <a:p>
            <a:r>
              <a:rPr lang="en-US" dirty="0">
                <a:latin typeface="Aptos Black" panose="020B0004020202020204" pitchFamily="34" charset="0"/>
              </a:rPr>
              <a:t>Why become an AR?</a:t>
            </a:r>
          </a:p>
        </p:txBody>
      </p:sp>
      <p:pic>
        <p:nvPicPr>
          <p:cNvPr id="4" name="Picture 3">
            <a:extLst>
              <a:ext uri="{FF2B5EF4-FFF2-40B4-BE49-F238E27FC236}">
                <a16:creationId xmlns:a16="http://schemas.microsoft.com/office/drawing/2014/main" id="{86876A0C-C254-DE57-183A-1E4D5506D55C}"/>
              </a:ext>
            </a:extLst>
          </p:cNvPr>
          <p:cNvPicPr>
            <a:picLocks noChangeAspect="1"/>
          </p:cNvPicPr>
          <p:nvPr/>
        </p:nvPicPr>
        <p:blipFill rotWithShape="1">
          <a:blip r:embed="rId2"/>
          <a:srcRect t="633" r="-2"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8EE25785-DFA4-DE25-6BDE-6B9754BAFEBC}"/>
              </a:ext>
            </a:extLst>
          </p:cNvPr>
          <p:cNvSpPr>
            <a:spLocks noGrp="1"/>
          </p:cNvSpPr>
          <p:nvPr>
            <p:ph idx="1"/>
          </p:nvPr>
        </p:nvSpPr>
        <p:spPr>
          <a:xfrm>
            <a:off x="6688184" y="1443446"/>
            <a:ext cx="5310050" cy="5323114"/>
          </a:xfrm>
        </p:spPr>
        <p:txBody>
          <a:bodyPr>
            <a:normAutofit/>
          </a:bodyPr>
          <a:lstStyle/>
          <a:p>
            <a:r>
              <a:rPr lang="en-US" sz="2200" dirty="0">
                <a:latin typeface="Aptos" panose="020B0004020202020204" pitchFamily="34" charset="0"/>
              </a:rPr>
              <a:t>Current ARs enjoy:</a:t>
            </a:r>
          </a:p>
          <a:p>
            <a:pPr lvl="1"/>
            <a:r>
              <a:rPr lang="en-US" sz="1800" dirty="0">
                <a:latin typeface="Aptos" panose="020B0004020202020204" pitchFamily="34" charset="0"/>
              </a:rPr>
              <a:t>Advocating for all members</a:t>
            </a:r>
          </a:p>
          <a:p>
            <a:pPr lvl="1"/>
            <a:r>
              <a:rPr lang="en-US" sz="1800" dirty="0">
                <a:latin typeface="Aptos" panose="020B0004020202020204" pitchFamily="34" charset="0"/>
              </a:rPr>
              <a:t>I enjoy talking with all the members in our building.  I like being able to problem solve issues that come up</a:t>
            </a:r>
          </a:p>
          <a:p>
            <a:pPr lvl="1"/>
            <a:r>
              <a:rPr lang="en-US" sz="1800" dirty="0">
                <a:latin typeface="Aptos" panose="020B0004020202020204" pitchFamily="34" charset="0"/>
              </a:rPr>
              <a:t>Getting to build power between buildings, empower and support colleagues</a:t>
            </a:r>
          </a:p>
          <a:p>
            <a:pPr lvl="1"/>
            <a:r>
              <a:rPr lang="en-US" sz="1800" dirty="0">
                <a:latin typeface="Aptos" panose="020B0004020202020204" pitchFamily="34" charset="0"/>
              </a:rPr>
              <a:t>Getting to represent the voice of our building’s members and being able to learn more about our CBA and right as educators in FWEA. </a:t>
            </a:r>
          </a:p>
          <a:p>
            <a:pPr lvl="1"/>
            <a:r>
              <a:rPr lang="en-US" sz="1800" dirty="0">
                <a:latin typeface="Aptos" panose="020B0004020202020204" pitchFamily="34" charset="0"/>
              </a:rPr>
              <a:t> I also love the opportunity to get to meet and connect with ARs across the district, in all different levels and roles.  It truly has been an amazing learning experience, as well as a powerful way to build solidarity</a:t>
            </a:r>
          </a:p>
          <a:p>
            <a:endParaRPr lang="en-US" sz="1400" dirty="0"/>
          </a:p>
        </p:txBody>
      </p:sp>
    </p:spTree>
    <p:extLst>
      <p:ext uri="{BB962C8B-B14F-4D97-AF65-F5344CB8AC3E}">
        <p14:creationId xmlns:p14="http://schemas.microsoft.com/office/powerpoint/2010/main" val="417520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82269B-44D8-A8BB-5137-D5C23542406F}"/>
              </a:ext>
            </a:extLst>
          </p:cNvPr>
          <p:cNvSpPr>
            <a:spLocks noGrp="1"/>
          </p:cNvSpPr>
          <p:nvPr>
            <p:ph type="title"/>
          </p:nvPr>
        </p:nvSpPr>
        <p:spPr>
          <a:xfrm>
            <a:off x="7320466" y="609600"/>
            <a:ext cx="4140014" cy="1330839"/>
          </a:xfrm>
        </p:spPr>
        <p:txBody>
          <a:bodyPr vert="horz" lIns="91440" tIns="45720" rIns="91440" bIns="45720" rtlCol="0" anchor="ctr">
            <a:normAutofit fontScale="90000"/>
          </a:bodyPr>
          <a:lstStyle/>
          <a:p>
            <a:r>
              <a:rPr lang="en-US" sz="3400" dirty="0">
                <a:latin typeface="Aptos Black" panose="020B0004020202020204" pitchFamily="34" charset="0"/>
              </a:rPr>
              <a:t>Reminder: Bargaining update and Dates…</a:t>
            </a:r>
          </a:p>
        </p:txBody>
      </p:sp>
      <p:pic>
        <p:nvPicPr>
          <p:cNvPr id="5" name="Content Placeholder 4" descr="A group of people sitting at a table">
            <a:extLst>
              <a:ext uri="{FF2B5EF4-FFF2-40B4-BE49-F238E27FC236}">
                <a16:creationId xmlns:a16="http://schemas.microsoft.com/office/drawing/2014/main" id="{693F9135-40F6-F2DD-7839-4C90C60EF0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108" r="3512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10" name="TextBox 9">
            <a:extLst>
              <a:ext uri="{FF2B5EF4-FFF2-40B4-BE49-F238E27FC236}">
                <a16:creationId xmlns:a16="http://schemas.microsoft.com/office/drawing/2014/main" id="{DBE048CB-F42B-00A5-9377-76F5FA511681}"/>
              </a:ext>
            </a:extLst>
          </p:cNvPr>
          <p:cNvSpPr txBox="1"/>
          <p:nvPr/>
        </p:nvSpPr>
        <p:spPr>
          <a:xfrm>
            <a:off x="7320465" y="2194102"/>
            <a:ext cx="4140013" cy="3908586"/>
          </a:xfrm>
          <a:prstGeom prst="rect">
            <a:avLst/>
          </a:prstGeom>
        </p:spPr>
        <p:txBody>
          <a:bodyPr vert="horz" lIns="91440" tIns="45720" rIns="91440" bIns="45720" rtlCol="0">
            <a:normAutofit fontScale="85000" lnSpcReduction="10000"/>
          </a:bodyPr>
          <a:lstStyle/>
          <a:p>
            <a:pPr indent="-228600" defTabSz="914400">
              <a:lnSpc>
                <a:spcPct val="90000"/>
              </a:lnSpc>
              <a:spcAft>
                <a:spcPts val="600"/>
              </a:spcAft>
              <a:buFont typeface="Arial" panose="020B0604020202020204" pitchFamily="34" charset="0"/>
              <a:buChar char="•"/>
            </a:pPr>
            <a:r>
              <a:rPr lang="en-US" sz="2800" dirty="0">
                <a:solidFill>
                  <a:srgbClr val="FF0000"/>
                </a:solidFill>
                <a:latin typeface="Aptos" panose="020B0004020202020204" pitchFamily="34" charset="0"/>
              </a:rPr>
              <a:t>May 22nd (WEAR RED and sign the solidarity banner)</a:t>
            </a:r>
          </a:p>
          <a:p>
            <a:pPr indent="-228600" defTabSz="914400">
              <a:lnSpc>
                <a:spcPct val="90000"/>
              </a:lnSpc>
              <a:spcAft>
                <a:spcPts val="600"/>
              </a:spcAft>
              <a:buFont typeface="Arial" panose="020B0604020202020204" pitchFamily="34" charset="0"/>
              <a:buChar char="•"/>
            </a:pPr>
            <a:r>
              <a:rPr lang="en-US" sz="2800" dirty="0">
                <a:latin typeface="Aptos" panose="020B0004020202020204" pitchFamily="34" charset="0"/>
              </a:rPr>
              <a:t>May 28th</a:t>
            </a:r>
          </a:p>
          <a:p>
            <a:pPr indent="-228600" defTabSz="914400">
              <a:lnSpc>
                <a:spcPct val="90000"/>
              </a:lnSpc>
              <a:spcAft>
                <a:spcPts val="600"/>
              </a:spcAft>
              <a:buFont typeface="Arial" panose="020B0604020202020204" pitchFamily="34" charset="0"/>
              <a:buChar char="•"/>
            </a:pPr>
            <a:r>
              <a:rPr lang="en-US" sz="2800" dirty="0">
                <a:latin typeface="Aptos" panose="020B0004020202020204" pitchFamily="34" charset="0"/>
              </a:rPr>
              <a:t>May 31st</a:t>
            </a:r>
          </a:p>
          <a:p>
            <a:pPr indent="-228600" defTabSz="914400">
              <a:lnSpc>
                <a:spcPct val="90000"/>
              </a:lnSpc>
              <a:spcAft>
                <a:spcPts val="600"/>
              </a:spcAft>
              <a:buFont typeface="Arial" panose="020B0604020202020204" pitchFamily="34" charset="0"/>
              <a:buChar char="•"/>
            </a:pPr>
            <a:r>
              <a:rPr lang="en-US" sz="2800" dirty="0">
                <a:solidFill>
                  <a:srgbClr val="FF0000"/>
                </a:solidFill>
                <a:latin typeface="Aptos" panose="020B0004020202020204" pitchFamily="34" charset="0"/>
              </a:rPr>
              <a:t>June 4th  (we WEAR RED on our walk-in date)</a:t>
            </a:r>
          </a:p>
          <a:p>
            <a:pPr indent="-228600" defTabSz="914400">
              <a:lnSpc>
                <a:spcPct val="90000"/>
              </a:lnSpc>
              <a:spcAft>
                <a:spcPts val="600"/>
              </a:spcAft>
              <a:buFont typeface="Arial" panose="020B0604020202020204" pitchFamily="34" charset="0"/>
              <a:buChar char="•"/>
            </a:pPr>
            <a:r>
              <a:rPr lang="en-US" sz="2800" dirty="0"/>
              <a:t>June 17</a:t>
            </a:r>
            <a:r>
              <a:rPr lang="en-US" sz="2800" baseline="30000" dirty="0"/>
              <a:t>th</a:t>
            </a:r>
            <a:r>
              <a:rPr lang="en-US" sz="2800" dirty="0"/>
              <a:t> (new date added!)</a:t>
            </a:r>
          </a:p>
          <a:p>
            <a:pPr indent="-228600" defTabSz="914400">
              <a:lnSpc>
                <a:spcPct val="90000"/>
              </a:lnSpc>
              <a:spcAft>
                <a:spcPts val="600"/>
              </a:spcAft>
              <a:buFont typeface="Arial" panose="020B0604020202020204" pitchFamily="34" charset="0"/>
              <a:buChar char="•"/>
            </a:pPr>
            <a:r>
              <a:rPr lang="en-US" sz="2800" dirty="0"/>
              <a:t>June 18</a:t>
            </a:r>
            <a:r>
              <a:rPr lang="en-US" sz="2800" baseline="30000" dirty="0"/>
              <a:t>th</a:t>
            </a:r>
            <a:r>
              <a:rPr lang="en-US" sz="2800" dirty="0"/>
              <a:t> (new date added!)</a:t>
            </a:r>
          </a:p>
          <a:p>
            <a:pPr indent="-228600" defTabSz="914400">
              <a:lnSpc>
                <a:spcPct val="90000"/>
              </a:lnSpc>
              <a:spcAft>
                <a:spcPts val="600"/>
              </a:spcAft>
              <a:buFont typeface="Arial" panose="020B0604020202020204" pitchFamily="34" charset="0"/>
              <a:buChar char="•"/>
            </a:pPr>
            <a:r>
              <a:rPr lang="en-US" sz="2800" dirty="0"/>
              <a:t>June 20</a:t>
            </a:r>
            <a:r>
              <a:rPr lang="en-US" sz="2800" baseline="30000" dirty="0"/>
              <a:t>th</a:t>
            </a:r>
            <a:r>
              <a:rPr lang="en-US" sz="2800" dirty="0"/>
              <a:t> (new date added!)</a:t>
            </a:r>
          </a:p>
          <a:p>
            <a:pPr indent="-228600" defTabSz="914400">
              <a:lnSpc>
                <a:spcPct val="90000"/>
              </a:lnSpc>
              <a:spcAft>
                <a:spcPts val="600"/>
              </a:spcAft>
              <a:buFont typeface="Arial" panose="020B0604020202020204" pitchFamily="34" charset="0"/>
              <a:buChar char="•"/>
            </a:pPr>
            <a:r>
              <a:rPr lang="en-US" sz="2800" dirty="0"/>
              <a:t>June 21</a:t>
            </a:r>
            <a:r>
              <a:rPr lang="en-US" sz="2800" baseline="30000" dirty="0"/>
              <a:t>st</a:t>
            </a:r>
            <a:r>
              <a:rPr lang="en-US" sz="2800" dirty="0"/>
              <a:t> (new date added!)</a:t>
            </a:r>
          </a:p>
        </p:txBody>
      </p:sp>
    </p:spTree>
    <p:extLst>
      <p:ext uri="{BB962C8B-B14F-4D97-AF65-F5344CB8AC3E}">
        <p14:creationId xmlns:p14="http://schemas.microsoft.com/office/powerpoint/2010/main" val="89157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6C10BF-B31E-6B64-ECF2-5138C3BD5139}"/>
              </a:ext>
            </a:extLst>
          </p:cNvPr>
          <p:cNvSpPr>
            <a:spLocks noGrp="1"/>
          </p:cNvSpPr>
          <p:nvPr>
            <p:ph type="title"/>
          </p:nvPr>
        </p:nvSpPr>
        <p:spPr>
          <a:xfrm>
            <a:off x="1137034" y="609597"/>
            <a:ext cx="9392421" cy="1330841"/>
          </a:xfrm>
        </p:spPr>
        <p:txBody>
          <a:bodyPr>
            <a:normAutofit/>
          </a:bodyPr>
          <a:lstStyle/>
          <a:p>
            <a:r>
              <a:rPr lang="en-US" dirty="0">
                <a:latin typeface="Aptos Black" panose="020B0004020202020204" pitchFamily="34" charset="0"/>
              </a:rPr>
              <a:t>Are YOU solidarity ready?</a:t>
            </a:r>
          </a:p>
        </p:txBody>
      </p:sp>
      <p:sp>
        <p:nvSpPr>
          <p:cNvPr id="8" name="Content Placeholder 7">
            <a:extLst>
              <a:ext uri="{FF2B5EF4-FFF2-40B4-BE49-F238E27FC236}">
                <a16:creationId xmlns:a16="http://schemas.microsoft.com/office/drawing/2014/main" id="{4F5FA302-6765-7315-F0BE-3BA5285426D1}"/>
              </a:ext>
            </a:extLst>
          </p:cNvPr>
          <p:cNvSpPr>
            <a:spLocks noGrp="1"/>
          </p:cNvSpPr>
          <p:nvPr>
            <p:ph idx="1"/>
          </p:nvPr>
        </p:nvSpPr>
        <p:spPr>
          <a:xfrm>
            <a:off x="274320" y="2198362"/>
            <a:ext cx="5821680" cy="3917773"/>
          </a:xfrm>
        </p:spPr>
        <p:txBody>
          <a:bodyPr>
            <a:normAutofit lnSpcReduction="10000"/>
          </a:bodyPr>
          <a:lstStyle/>
          <a:p>
            <a:r>
              <a:rPr lang="en-US" sz="2400" dirty="0">
                <a:latin typeface="Aptos" panose="020B0004020202020204" pitchFamily="34" charset="0"/>
              </a:rPr>
              <a:t>We have three questions for you!</a:t>
            </a:r>
          </a:p>
          <a:p>
            <a:r>
              <a:rPr lang="en-US" sz="2400" dirty="0">
                <a:latin typeface="Aptos" panose="020B0004020202020204" pitchFamily="34" charset="0"/>
              </a:rPr>
              <a:t>Please see an AR to answer these questions and to sign our solidarity banner!</a:t>
            </a:r>
          </a:p>
          <a:p>
            <a:endParaRPr lang="en-US" sz="2400" dirty="0">
              <a:latin typeface="Aptos" panose="020B0004020202020204" pitchFamily="34" charset="0"/>
            </a:endParaRPr>
          </a:p>
          <a:p>
            <a:r>
              <a:rPr lang="en-US" sz="2400" dirty="0">
                <a:latin typeface="Aptos" panose="020B0004020202020204" pitchFamily="34" charset="0"/>
              </a:rPr>
              <a:t>We are having district wide walk-ins between June 4</a:t>
            </a:r>
            <a:r>
              <a:rPr lang="en-US" sz="2400" baseline="30000" dirty="0">
                <a:latin typeface="Aptos" panose="020B0004020202020204" pitchFamily="34" charset="0"/>
              </a:rPr>
              <a:t>th</a:t>
            </a:r>
            <a:r>
              <a:rPr lang="en-US" sz="2400" dirty="0">
                <a:latin typeface="Aptos" panose="020B0004020202020204" pitchFamily="34" charset="0"/>
              </a:rPr>
              <a:t>-June 7</a:t>
            </a:r>
            <a:r>
              <a:rPr lang="en-US" sz="2400" baseline="30000" dirty="0">
                <a:latin typeface="Aptos" panose="020B0004020202020204" pitchFamily="34" charset="0"/>
              </a:rPr>
              <a:t>th</a:t>
            </a:r>
          </a:p>
          <a:p>
            <a:pPr marL="0" indent="0">
              <a:buNone/>
            </a:pPr>
            <a:endParaRPr lang="en-US" sz="2400" dirty="0">
              <a:latin typeface="Aptos" panose="020B0004020202020204" pitchFamily="34" charset="0"/>
            </a:endParaRPr>
          </a:p>
          <a:p>
            <a:r>
              <a:rPr lang="en-US" sz="2400" dirty="0">
                <a:latin typeface="Aptos" panose="020B0004020202020204" pitchFamily="34" charset="0"/>
              </a:rPr>
              <a:t>Our site’s walk-in is: ______________________</a:t>
            </a:r>
          </a:p>
          <a:p>
            <a:pPr lvl="1"/>
            <a:endParaRPr lang="en-US" sz="2000" dirty="0">
              <a:latin typeface="Aptos" panose="020B0004020202020204" pitchFamily="34" charset="0"/>
            </a:endParaRPr>
          </a:p>
          <a:p>
            <a:pPr lvl="1"/>
            <a:endParaRPr lang="en-US" sz="2000" dirty="0"/>
          </a:p>
        </p:txBody>
      </p:sp>
      <p:pic>
        <p:nvPicPr>
          <p:cNvPr id="6" name="Picture 5">
            <a:extLst>
              <a:ext uri="{FF2B5EF4-FFF2-40B4-BE49-F238E27FC236}">
                <a16:creationId xmlns:a16="http://schemas.microsoft.com/office/drawing/2014/main" id="{C0323C9F-355A-B61C-D785-682256C598FA}"/>
              </a:ext>
            </a:extLst>
          </p:cNvPr>
          <p:cNvPicPr>
            <a:picLocks noChangeAspect="1"/>
          </p:cNvPicPr>
          <p:nvPr/>
        </p:nvPicPr>
        <p:blipFill>
          <a:blip r:embed="rId2"/>
          <a:stretch>
            <a:fillRect/>
          </a:stretch>
        </p:blipFill>
        <p:spPr>
          <a:xfrm>
            <a:off x="6719367" y="2865745"/>
            <a:ext cx="4788505" cy="2394252"/>
          </a:xfrm>
          <a:prstGeom prst="rect">
            <a:avLst/>
          </a:prstGeom>
        </p:spPr>
      </p:pic>
      <p:sp>
        <p:nvSpPr>
          <p:cNvPr id="63" name="Freeform: Shape 6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4473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0D78FB-19D7-A866-2A3D-F38EC6E7D88F}"/>
              </a:ext>
            </a:extLst>
          </p:cNvPr>
          <p:cNvSpPr>
            <a:spLocks noGrp="1"/>
          </p:cNvSpPr>
          <p:nvPr>
            <p:ph type="title"/>
          </p:nvPr>
        </p:nvSpPr>
        <p:spPr>
          <a:xfrm>
            <a:off x="5894962" y="479493"/>
            <a:ext cx="5458838" cy="1325563"/>
          </a:xfrm>
        </p:spPr>
        <p:txBody>
          <a:bodyPr>
            <a:normAutofit fontScale="90000"/>
          </a:bodyPr>
          <a:lstStyle/>
          <a:p>
            <a:r>
              <a:rPr lang="en-US" sz="3700" dirty="0">
                <a:latin typeface="Aptos Black" panose="020B0004020202020204" pitchFamily="34" charset="0"/>
              </a:rPr>
              <a:t>And now for an important announcement!</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7D88402-5D5F-1A16-234E-AA4DC006EC1C}"/>
              </a:ext>
            </a:extLst>
          </p:cNvPr>
          <p:cNvPicPr>
            <a:picLocks noChangeAspect="1"/>
          </p:cNvPicPr>
          <p:nvPr/>
        </p:nvPicPr>
        <p:blipFill>
          <a:blip r:embed="rId2"/>
          <a:stretch>
            <a:fillRect/>
          </a:stretch>
        </p:blipFill>
        <p:spPr>
          <a:xfrm>
            <a:off x="703182" y="1369712"/>
            <a:ext cx="4777381" cy="394883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D4BA9E5A-928F-55BB-B2DF-A09ACA2FB3DE}"/>
              </a:ext>
            </a:extLst>
          </p:cNvPr>
          <p:cNvSpPr>
            <a:spLocks noGrp="1"/>
          </p:cNvSpPr>
          <p:nvPr>
            <p:ph idx="1"/>
          </p:nvPr>
        </p:nvSpPr>
        <p:spPr>
          <a:xfrm>
            <a:off x="5894962" y="1984443"/>
            <a:ext cx="5458838" cy="4192520"/>
          </a:xfrm>
        </p:spPr>
        <p:txBody>
          <a:bodyPr>
            <a:normAutofit/>
          </a:bodyPr>
          <a:lstStyle/>
          <a:p>
            <a:r>
              <a:rPr lang="en-US" dirty="0">
                <a:latin typeface="Aptos" panose="020B0004020202020204" pitchFamily="34" charset="0"/>
              </a:rPr>
              <a:t>MARK YOUR CALENDARS!!</a:t>
            </a:r>
          </a:p>
          <a:p>
            <a:r>
              <a:rPr lang="en-US" dirty="0">
                <a:latin typeface="Aptos" panose="020B0004020202020204" pitchFamily="34" charset="0"/>
              </a:rPr>
              <a:t>We are pleased to announce an IN-PERSON General Membership Meeting (GMM)</a:t>
            </a:r>
          </a:p>
          <a:p>
            <a:r>
              <a:rPr lang="en-US" dirty="0">
                <a:latin typeface="Aptos" panose="020B0004020202020204" pitchFamily="34" charset="0"/>
              </a:rPr>
              <a:t>Tuesday August 27</a:t>
            </a:r>
            <a:r>
              <a:rPr lang="en-US" baseline="30000" dirty="0">
                <a:latin typeface="Aptos" panose="020B0004020202020204" pitchFamily="34" charset="0"/>
              </a:rPr>
              <a:t>th</a:t>
            </a:r>
            <a:r>
              <a:rPr lang="en-US" dirty="0">
                <a:latin typeface="Aptos" panose="020B0004020202020204" pitchFamily="34" charset="0"/>
              </a:rPr>
              <a:t> at Thomas Jefferson High School after your 4+1 day.</a:t>
            </a:r>
          </a:p>
        </p:txBody>
      </p:sp>
    </p:spTree>
    <p:extLst>
      <p:ext uri="{BB962C8B-B14F-4D97-AF65-F5344CB8AC3E}">
        <p14:creationId xmlns:p14="http://schemas.microsoft.com/office/powerpoint/2010/main" val="3232276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AF6D0C7B-CFE6-F781-1CEA-14F687A5D684}"/>
              </a:ext>
            </a:extLst>
          </p:cNvPr>
          <p:cNvSpPr>
            <a:spLocks noGrp="1"/>
          </p:cNvSpPr>
          <p:nvPr>
            <p:ph type="title"/>
          </p:nvPr>
        </p:nvSpPr>
        <p:spPr>
          <a:xfrm>
            <a:off x="4184542" y="486184"/>
            <a:ext cx="7363990" cy="1325563"/>
          </a:xfrm>
        </p:spPr>
        <p:txBody>
          <a:bodyPr>
            <a:normAutofit/>
          </a:bodyPr>
          <a:lstStyle/>
          <a:p>
            <a:r>
              <a:rPr lang="en-US" b="1" dirty="0">
                <a:latin typeface="Aptos Black" panose="020B0004020202020204" pitchFamily="34" charset="0"/>
              </a:rPr>
              <a:t>Upcoming Events</a:t>
            </a:r>
          </a:p>
        </p:txBody>
      </p:sp>
      <p:pic>
        <p:nvPicPr>
          <p:cNvPr id="5" name="Picture 4">
            <a:extLst>
              <a:ext uri="{FF2B5EF4-FFF2-40B4-BE49-F238E27FC236}">
                <a16:creationId xmlns:a16="http://schemas.microsoft.com/office/drawing/2014/main" id="{4BF51E35-B351-823E-A49D-8FF88229120D}"/>
              </a:ext>
            </a:extLst>
          </p:cNvPr>
          <p:cNvPicPr>
            <a:picLocks noChangeAspect="1"/>
          </p:cNvPicPr>
          <p:nvPr/>
        </p:nvPicPr>
        <p:blipFill rotWithShape="1">
          <a:blip r:embed="rId2"/>
          <a:srcRect r="3254" b="4"/>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4" name="Picture 3">
            <a:extLst>
              <a:ext uri="{FF2B5EF4-FFF2-40B4-BE49-F238E27FC236}">
                <a16:creationId xmlns:a16="http://schemas.microsoft.com/office/drawing/2014/main" id="{5B2C0FC7-0DCA-5C3E-DEDB-4A851F05561D}"/>
              </a:ext>
            </a:extLst>
          </p:cNvPr>
          <p:cNvPicPr>
            <a:picLocks noChangeAspect="1"/>
          </p:cNvPicPr>
          <p:nvPr/>
        </p:nvPicPr>
        <p:blipFill rotWithShape="1">
          <a:blip r:embed="rId3"/>
          <a:srcRect l="14861" r="10141" b="3"/>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a:extLst>
              <a:ext uri="{FF2B5EF4-FFF2-40B4-BE49-F238E27FC236}">
                <a16:creationId xmlns:a16="http://schemas.microsoft.com/office/drawing/2014/main" id="{4EC56575-72FE-3F1C-A93A-797ECB6D7BA2}"/>
              </a:ext>
            </a:extLst>
          </p:cNvPr>
          <p:cNvSpPr>
            <a:spLocks noGrp="1"/>
          </p:cNvSpPr>
          <p:nvPr>
            <p:ph idx="1"/>
          </p:nvPr>
        </p:nvSpPr>
        <p:spPr>
          <a:xfrm>
            <a:off x="4184542" y="1946684"/>
            <a:ext cx="7363990" cy="4351338"/>
          </a:xfrm>
        </p:spPr>
        <p:txBody>
          <a:bodyPr>
            <a:normAutofit/>
          </a:bodyPr>
          <a:lstStyle/>
          <a:p>
            <a:r>
              <a:rPr lang="en-US" b="1" dirty="0">
                <a:latin typeface="Aptos" panose="020B0004020202020204" pitchFamily="34" charset="0"/>
              </a:rPr>
              <a:t>FWEA Board Watch (scan QR to sign up):</a:t>
            </a:r>
          </a:p>
          <a:p>
            <a:pPr lvl="1"/>
            <a:r>
              <a:rPr lang="en-US" dirty="0">
                <a:latin typeface="Aptos" panose="020B0004020202020204" pitchFamily="34" charset="0"/>
              </a:rPr>
              <a:t>Tuesday May 28, Star Lake Elementary</a:t>
            </a:r>
          </a:p>
          <a:p>
            <a:pPr marL="457200" lvl="1" indent="0">
              <a:buNone/>
            </a:pPr>
            <a:endParaRPr lang="en-US" dirty="0">
              <a:latin typeface="Aptos" panose="020B0004020202020204" pitchFamily="34" charset="0"/>
            </a:endParaRPr>
          </a:p>
          <a:p>
            <a:pPr lvl="1"/>
            <a:r>
              <a:rPr lang="en-US" dirty="0">
                <a:latin typeface="Aptos" panose="020B0004020202020204" pitchFamily="34" charset="0"/>
              </a:rPr>
              <a:t>Tuesday June 11, Panther Lake Elementary</a:t>
            </a:r>
          </a:p>
          <a:p>
            <a:pPr lvl="1"/>
            <a:endParaRPr lang="en-US" dirty="0">
              <a:latin typeface="Aptos" panose="020B0004020202020204" pitchFamily="34" charset="0"/>
            </a:endParaRPr>
          </a:p>
          <a:p>
            <a:pPr marL="457200" lvl="1" indent="0">
              <a:buNone/>
            </a:pPr>
            <a:endParaRPr lang="en-US" dirty="0">
              <a:latin typeface="Aptos" panose="020B0004020202020204" pitchFamily="34" charset="0"/>
            </a:endParaRPr>
          </a:p>
          <a:p>
            <a:r>
              <a:rPr lang="en-US" dirty="0">
                <a:latin typeface="Aptos" panose="020B0004020202020204" pitchFamily="34" charset="0"/>
              </a:rPr>
              <a:t>FWEA Walk-in Week: </a:t>
            </a:r>
            <a:r>
              <a:rPr lang="en-US">
                <a:latin typeface="Aptos" panose="020B0004020202020204" pitchFamily="34" charset="0"/>
              </a:rPr>
              <a:t>June 3-7 </a:t>
            </a:r>
            <a:endParaRPr lang="en-US" dirty="0">
              <a:latin typeface="Aptos" panose="020B0004020202020204" pitchFamily="34" charset="0"/>
            </a:endParaRPr>
          </a:p>
          <a:p>
            <a:pPr marL="0" indent="0">
              <a:buNone/>
            </a:pPr>
            <a:endParaRPr lang="en-US" dirty="0"/>
          </a:p>
        </p:txBody>
      </p:sp>
    </p:spTree>
    <p:extLst>
      <p:ext uri="{BB962C8B-B14F-4D97-AF65-F5344CB8AC3E}">
        <p14:creationId xmlns:p14="http://schemas.microsoft.com/office/powerpoint/2010/main" val="27353936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855</TotalTime>
  <Words>348</Words>
  <Application>Microsoft Office PowerPoint</Application>
  <PresentationFormat>Widescreen</PresentationFormat>
  <Paragraphs>42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Black</vt:lpstr>
      <vt:lpstr>Arial</vt:lpstr>
      <vt:lpstr>Calibri</vt:lpstr>
      <vt:lpstr>Calibri Light</vt:lpstr>
      <vt:lpstr>Office Theme</vt:lpstr>
      <vt:lpstr>Welcome to our May 10 minute FWEA meeting</vt:lpstr>
      <vt:lpstr>AR Election Process</vt:lpstr>
      <vt:lpstr>Why become an AR?</vt:lpstr>
      <vt:lpstr>Reminder: Bargaining update and Dates…</vt:lpstr>
      <vt:lpstr>Are YOU solidarity ready?</vt:lpstr>
      <vt:lpstr>And now for an important announcement!</vt:lpstr>
      <vt:lpstr>Upcoming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October 10 minute meeting</dc:title>
  <dc:creator>Shannon McCann [WA]</dc:creator>
  <cp:lastModifiedBy>Tia Hendrix [WA]</cp:lastModifiedBy>
  <cp:revision>20</cp:revision>
  <dcterms:created xsi:type="dcterms:W3CDTF">2022-10-18T14:50:10Z</dcterms:created>
  <dcterms:modified xsi:type="dcterms:W3CDTF">2024-05-20T22:10:38Z</dcterms:modified>
</cp:coreProperties>
</file>